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8"/>
  </p:notesMasterIdLst>
  <p:sldIdLst>
    <p:sldId id="309" r:id="rId5"/>
    <p:sldId id="310" r:id="rId6"/>
    <p:sldId id="311" r:id="rId7"/>
  </p:sldIdLst>
  <p:sldSz cx="43891200" cy="32918400"/>
  <p:notesSz cx="6950075" cy="9236075"/>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24">
          <p15:clr>
            <a:srgbClr val="A4A3A4"/>
          </p15:clr>
        </p15:guide>
        <p15:guide id="2" orient="horz" pos="20231">
          <p15:clr>
            <a:srgbClr val="A4A3A4"/>
          </p15:clr>
        </p15:guide>
        <p15:guide id="3" orient="horz" pos="3912">
          <p15:clr>
            <a:srgbClr val="A4A3A4"/>
          </p15:clr>
        </p15:guide>
        <p15:guide id="4" orient="horz" pos="8587">
          <p15:clr>
            <a:srgbClr val="A4A3A4"/>
          </p15:clr>
        </p15:guide>
        <p15:guide id="5" orient="horz" pos="4163">
          <p15:clr>
            <a:srgbClr val="A4A3A4"/>
          </p15:clr>
        </p15:guide>
        <p15:guide id="6" pos="26856">
          <p15:clr>
            <a:srgbClr val="A4A3A4"/>
          </p15:clr>
        </p15:guide>
        <p15:guide id="7" pos="27200">
          <p15:clr>
            <a:srgbClr val="A4A3A4"/>
          </p15:clr>
        </p15:guide>
        <p15:guide id="8" pos="13584">
          <p15:clr>
            <a:srgbClr val="A4A3A4"/>
          </p15:clr>
        </p15:guide>
        <p15:guide id="9" pos="8556">
          <p15:clr>
            <a:srgbClr val="A4A3A4"/>
          </p15:clr>
        </p15:guide>
        <p15:guide id="10" pos="716">
          <p15:clr>
            <a:srgbClr val="A4A3A4"/>
          </p15:clr>
        </p15:guide>
        <p15:guide id="11" pos="7496">
          <p15:clr>
            <a:srgbClr val="A4A3A4"/>
          </p15:clr>
        </p15:guide>
        <p15:guide id="12" pos="21156">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E3D59B-9ED8-9F4F-7F45-0A7B79C45894}" name="Lauren Ervin" initials="" userId="S::lefaris@crimson.ua.edu::3bbcaf3c-a880-4cf7-a086-cced6c8b3e09" providerId="AD"/>
  <p188:author id="{C9D12CBF-B75E-DE9D-F7AE-CDA431C9C48D}" name="Vishesh Vikas" initials="VV" userId="S::vvikas@ua.edu::08f66ba0-5c10-4b18-a8ca-6b46e8383d70" providerId="AD"/>
  <p188:author id="{C6F6E7F3-76ED-CAC8-D706-431344C0151D}" name="Chloe Flack" initials="CF" userId="CmHZLQkINXKIv8kpQj4WOpEP1+MuPiWACCXUdQii+FQ=" providerId="None"/>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638"/>
    <a:srgbClr val="72434A"/>
    <a:srgbClr val="F2F2F2"/>
    <a:srgbClr val="CE09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4645" autoAdjust="0"/>
  </p:normalViewPr>
  <p:slideViewPr>
    <p:cSldViewPr snapToGrid="0" snapToObjects="1">
      <p:cViewPr>
        <p:scale>
          <a:sx n="20" d="100"/>
          <a:sy n="20" d="100"/>
        </p:scale>
        <p:origin x="2202" y="450"/>
      </p:cViewPr>
      <p:guideLst>
        <p:guide orient="horz" pos="14124"/>
        <p:guide orient="horz" pos="20231"/>
        <p:guide orient="horz" pos="3912"/>
        <p:guide orient="horz" pos="8587"/>
        <p:guide orient="horz" pos="4163"/>
        <p:guide pos="26856"/>
        <p:guide pos="27200"/>
        <p:guide pos="13584"/>
        <p:guide pos="8556"/>
        <p:guide pos="716"/>
        <p:guide pos="7496"/>
        <p:guide pos="2115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754D0C-67AE-4939-A1DA-FDB87C67352E}"/>
              </a:ext>
            </a:extLst>
          </p:cNvPr>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059B30A-2EB7-457C-AEFE-734991433AD2}"/>
              </a:ext>
            </a:extLst>
          </p:cNvPr>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0B42B9A2-9F12-447F-A6DC-77E62A0A00FF}" type="datetimeFigureOut">
              <a:rPr lang="en-US" smtClean="0"/>
              <a:t>2/26/2025</a:t>
            </a:fld>
            <a:endParaRPr lang="en-US"/>
          </a:p>
        </p:txBody>
      </p:sp>
      <p:sp>
        <p:nvSpPr>
          <p:cNvPr id="4" name="Slide Image Placeholder 3">
            <a:extLst>
              <a:ext uri="{FF2B5EF4-FFF2-40B4-BE49-F238E27FC236}">
                <a16:creationId xmlns:a16="http://schemas.microsoft.com/office/drawing/2014/main" id="{2F7B9AE0-D554-48C1-B0DB-E0E7EA6B6C3A}"/>
              </a:ext>
            </a:extLst>
          </p:cNvPr>
          <p:cNvSpPr>
            <a:spLocks noGrp="1" noRot="1" noChangeAspect="1"/>
          </p:cNvSpPr>
          <p:nvPr>
            <p:ph type="sldImg" idx="2"/>
          </p:nvPr>
        </p:nvSpPr>
        <p:spPr>
          <a:xfrm>
            <a:off x="1397000" y="1154113"/>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21A2C5C8-3A14-45D3-8541-3511E8E81F2F}"/>
              </a:ext>
            </a:extLst>
          </p:cNvPr>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D27797D-F3D1-4CB8-AB9E-CB47D8A29935}"/>
              </a:ext>
            </a:extLst>
          </p:cNvPr>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9A111AD2-21B2-4C02-867C-E94B465FBB6B}"/>
              </a:ext>
            </a:extLst>
          </p:cNvPr>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E084053E-C31E-45E5-8BF1-C36F219F9C8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A25B1-EB11-40A5-E54A-BFEFE668D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152FA-E27D-9A02-79A3-3C465E3665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E9E28-C091-B29A-91FD-10A58A80AD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84BC19-1548-AEFE-9DB5-76ACADB317FC}"/>
              </a:ext>
            </a:extLst>
          </p:cNvPr>
          <p:cNvSpPr>
            <a:spLocks noGrp="1"/>
          </p:cNvSpPr>
          <p:nvPr>
            <p:ph type="sldNum" sz="quarter" idx="5"/>
          </p:nvPr>
        </p:nvSpPr>
        <p:spPr/>
        <p:txBody>
          <a:bodyPr/>
          <a:lstStyle/>
          <a:p>
            <a:fld id="{84B91E64-4B23-443B-98E5-695DC85266FA}" type="slidenum">
              <a:rPr lang="en-US" smtClean="0"/>
              <a:t>1</a:t>
            </a:fld>
            <a:endParaRPr lang="en-US"/>
          </a:p>
        </p:txBody>
      </p:sp>
    </p:spTree>
    <p:extLst>
      <p:ext uri="{BB962C8B-B14F-4D97-AF65-F5344CB8AC3E}">
        <p14:creationId xmlns:p14="http://schemas.microsoft.com/office/powerpoint/2010/main" val="1849216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D92AA-2F2C-BD5F-4351-0DF30CFCC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E3FEA5-67CC-15D0-2078-8B12F3C7F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79094-3369-A5E2-B24E-F719FF465D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26F481-05F6-948E-8F5E-CC33728AB27C}"/>
              </a:ext>
            </a:extLst>
          </p:cNvPr>
          <p:cNvSpPr>
            <a:spLocks noGrp="1"/>
          </p:cNvSpPr>
          <p:nvPr>
            <p:ph type="sldNum" sz="quarter" idx="5"/>
          </p:nvPr>
        </p:nvSpPr>
        <p:spPr/>
        <p:txBody>
          <a:bodyPr/>
          <a:lstStyle/>
          <a:p>
            <a:fld id="{84B91E64-4B23-443B-98E5-695DC85266FA}" type="slidenum">
              <a:rPr lang="en-US" smtClean="0"/>
              <a:t>2</a:t>
            </a:fld>
            <a:endParaRPr lang="en-US"/>
          </a:p>
        </p:txBody>
      </p:sp>
    </p:spTree>
    <p:extLst>
      <p:ext uri="{BB962C8B-B14F-4D97-AF65-F5344CB8AC3E}">
        <p14:creationId xmlns:p14="http://schemas.microsoft.com/office/powerpoint/2010/main" val="314865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AA355-8A2F-551C-48E8-8AA09DB74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8FF4D4-6B2A-BEF8-0589-E557B5CEEA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696C8E-4CDC-06AC-5022-31484C418E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264C86-48D6-FCC4-5CDA-92927CE61D03}"/>
              </a:ext>
            </a:extLst>
          </p:cNvPr>
          <p:cNvSpPr>
            <a:spLocks noGrp="1"/>
          </p:cNvSpPr>
          <p:nvPr>
            <p:ph type="sldNum" sz="quarter" idx="5"/>
          </p:nvPr>
        </p:nvSpPr>
        <p:spPr/>
        <p:txBody>
          <a:bodyPr/>
          <a:lstStyle/>
          <a:p>
            <a:fld id="{84B91E64-4B23-443B-98E5-695DC85266FA}" type="slidenum">
              <a:rPr lang="en-US" smtClean="0"/>
              <a:t>3</a:t>
            </a:fld>
            <a:endParaRPr lang="en-US"/>
          </a:p>
        </p:txBody>
      </p:sp>
    </p:spTree>
    <p:extLst>
      <p:ext uri="{BB962C8B-B14F-4D97-AF65-F5344CB8AC3E}">
        <p14:creationId xmlns:p14="http://schemas.microsoft.com/office/powerpoint/2010/main" val="4181301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F99B772-97EF-5042-9D18-25A9CA496387}"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95606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9B772-97EF-5042-9D18-25A9CA496387}"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06575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9B772-97EF-5042-9D18-25A9CA496387}"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1989401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9B772-97EF-5042-9D18-25A9CA496387}"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50199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99B772-97EF-5042-9D18-25A9CA496387}"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354834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99B772-97EF-5042-9D18-25A9CA496387}"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906239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99B772-97EF-5042-9D18-25A9CA496387}" type="datetimeFigureOut">
              <a:rPr lang="en-US" smtClean="0"/>
              <a:t>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387443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99B772-97EF-5042-9D18-25A9CA496387}" type="datetimeFigureOut">
              <a:rPr lang="en-US" smtClean="0"/>
              <a:t>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395322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9B772-97EF-5042-9D18-25A9CA496387}" type="datetimeFigureOut">
              <a:rPr lang="en-US" smtClean="0"/>
              <a:t>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178178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1F99B772-97EF-5042-9D18-25A9CA496387}"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1316843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Drag picture to placeholder or click icon to add</a:t>
            </a:r>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1F99B772-97EF-5042-9D18-25A9CA496387}"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E175A-B276-214E-9728-14F430DAD678}" type="slidenum">
              <a:rPr lang="en-US" smtClean="0"/>
              <a:t>‹#›</a:t>
            </a:fld>
            <a:endParaRPr lang="en-US"/>
          </a:p>
        </p:txBody>
      </p:sp>
    </p:spTree>
    <p:extLst>
      <p:ext uri="{BB962C8B-B14F-4D97-AF65-F5344CB8AC3E}">
        <p14:creationId xmlns:p14="http://schemas.microsoft.com/office/powerpoint/2010/main" val="2651145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1F99B772-97EF-5042-9D18-25A9CA496387}" type="datetimeFigureOut">
              <a:rPr lang="en-US" smtClean="0"/>
              <a:t>2/26/2025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1AFE175A-B276-214E-9728-14F430DAD678}" type="slidenum">
              <a:rPr lang="en-US" smtClean="0"/>
              <a:t>‹#›</a:t>
            </a:fld>
            <a:endParaRPr lang="en-US"/>
          </a:p>
        </p:txBody>
      </p:sp>
    </p:spTree>
    <p:extLst>
      <p:ext uri="{BB962C8B-B14F-4D97-AF65-F5344CB8AC3E}">
        <p14:creationId xmlns:p14="http://schemas.microsoft.com/office/powerpoint/2010/main" val="27469708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emf"/><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emf"/><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20.PNG"/><Relationship Id="rId26" Type="http://schemas.openxmlformats.org/officeDocument/2006/relationships/image" Target="../media/image16.png"/><Relationship Id="rId3" Type="http://schemas.openxmlformats.org/officeDocument/2006/relationships/image" Target="../media/image1.emf"/><Relationship Id="rId21" Type="http://schemas.openxmlformats.org/officeDocument/2006/relationships/image" Target="../media/image23.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5"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22.png"/><Relationship Id="rId29"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6.png"/><Relationship Id="rId32" Type="http://schemas.openxmlformats.org/officeDocument/2006/relationships/image" Target="../media/image2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5.png"/><Relationship Id="rId28"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image" Target="../media/image21.jpeg"/><Relationship Id="rId31"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4.png"/><Relationship Id="rId27" Type="http://schemas.openxmlformats.org/officeDocument/2006/relationships/image" Target="../media/image17.png"/><Relationship Id="rId30"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628B54-707E-BA3A-79AA-C6B859824AF2}"/>
            </a:ext>
          </a:extLst>
        </p:cNvPr>
        <p:cNvGrpSpPr/>
        <p:nvPr/>
      </p:nvGrpSpPr>
      <p:grpSpPr>
        <a:xfrm>
          <a:off x="0" y="0"/>
          <a:ext cx="0" cy="0"/>
          <a:chOff x="0" y="0"/>
          <a:chExt cx="0" cy="0"/>
        </a:xfrm>
      </p:grpSpPr>
      <p:sp>
        <p:nvSpPr>
          <p:cNvPr id="110" name="Rectangle 109">
            <a:extLst>
              <a:ext uri="{FF2B5EF4-FFF2-40B4-BE49-F238E27FC236}">
                <a16:creationId xmlns:a16="http://schemas.microsoft.com/office/drawing/2014/main" id="{1D31E551-A9C9-4061-3192-D841DE797EF1}"/>
              </a:ext>
            </a:extLst>
          </p:cNvPr>
          <p:cNvSpPr/>
          <p:nvPr/>
        </p:nvSpPr>
        <p:spPr>
          <a:xfrm>
            <a:off x="32088675" y="4595589"/>
            <a:ext cx="10911019" cy="13781952"/>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19E92033-9A42-BF2C-C76C-EA9D18CD033B}"/>
              </a:ext>
            </a:extLst>
          </p:cNvPr>
          <p:cNvGrpSpPr/>
          <p:nvPr/>
        </p:nvGrpSpPr>
        <p:grpSpPr>
          <a:xfrm>
            <a:off x="32297026" y="4799769"/>
            <a:ext cx="10431328" cy="914400"/>
            <a:chOff x="11913973" y="6537868"/>
            <a:chExt cx="20551989" cy="914400"/>
          </a:xfrm>
        </p:grpSpPr>
        <p:sp>
          <p:nvSpPr>
            <p:cNvPr id="112" name="Rectangle 111">
              <a:extLst>
                <a:ext uri="{FF2B5EF4-FFF2-40B4-BE49-F238E27FC236}">
                  <a16:creationId xmlns:a16="http://schemas.microsoft.com/office/drawing/2014/main" id="{4128381B-33C7-42C5-C62D-178EB8CD2591}"/>
                </a:ext>
              </a:extLst>
            </p:cNvPr>
            <p:cNvSpPr/>
            <p:nvPr/>
          </p:nvSpPr>
          <p:spPr>
            <a:xfrm>
              <a:off x="11913973" y="6537868"/>
              <a:ext cx="20551989"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113" name="TextBox 112">
              <a:extLst>
                <a:ext uri="{FF2B5EF4-FFF2-40B4-BE49-F238E27FC236}">
                  <a16:creationId xmlns:a16="http://schemas.microsoft.com/office/drawing/2014/main" id="{7F1D456B-1D29-84B3-2C1E-A52509C91D4C}"/>
                </a:ext>
              </a:extLst>
            </p:cNvPr>
            <p:cNvSpPr txBox="1"/>
            <p:nvPr/>
          </p:nvSpPr>
          <p:spPr>
            <a:xfrm>
              <a:off x="12667165" y="6590346"/>
              <a:ext cx="18952304" cy="777986"/>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a:spAutoFit/>
            </a:bodyPr>
            <a:lstStyle/>
            <a:p>
              <a:pPr algn="ctr" defTabSz="2194560" fontAlgn="auto">
                <a:spcBef>
                  <a:spcPts val="0"/>
                </a:spcBef>
                <a:spcAft>
                  <a:spcPts val="0"/>
                </a:spcAft>
                <a:defRPr/>
              </a:pPr>
              <a:r>
                <a:rPr lang="en-US" sz="4400" dirty="0" err="1">
                  <a:solidFill>
                    <a:schemeClr val="bg1"/>
                  </a:solidFill>
                  <a:latin typeface="Verdana"/>
                  <a:cs typeface="Verdana"/>
                </a:rPr>
                <a:t>SoRo</a:t>
              </a:r>
              <a:r>
                <a:rPr lang="en-US" sz="4400" dirty="0">
                  <a:solidFill>
                    <a:schemeClr val="bg1"/>
                  </a:solidFill>
                  <a:latin typeface="Verdana"/>
                  <a:cs typeface="Verdana"/>
                </a:rPr>
                <a:t> Mechatronics</a:t>
              </a:r>
            </a:p>
          </p:txBody>
        </p:sp>
      </p:grpSp>
      <p:sp>
        <p:nvSpPr>
          <p:cNvPr id="56" name="Rectangle 55">
            <a:extLst>
              <a:ext uri="{FF2B5EF4-FFF2-40B4-BE49-F238E27FC236}">
                <a16:creationId xmlns:a16="http://schemas.microsoft.com/office/drawing/2014/main" id="{F709610F-8989-1A0D-C4CD-844BECFD1385}"/>
              </a:ext>
            </a:extLst>
          </p:cNvPr>
          <p:cNvSpPr/>
          <p:nvPr/>
        </p:nvSpPr>
        <p:spPr>
          <a:xfrm>
            <a:off x="12210548" y="18638683"/>
            <a:ext cx="30789146" cy="11928169"/>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C2CD63-80F2-21EB-ECE3-088F56A4D00A}"/>
              </a:ext>
            </a:extLst>
          </p:cNvPr>
          <p:cNvSpPr/>
          <p:nvPr/>
        </p:nvSpPr>
        <p:spPr>
          <a:xfrm>
            <a:off x="17760623" y="4592964"/>
            <a:ext cx="12433161" cy="13781952"/>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770B1FD-BD37-26F3-B41D-AACA3C7AC1B0}"/>
              </a:ext>
            </a:extLst>
          </p:cNvPr>
          <p:cNvSpPr/>
          <p:nvPr/>
        </p:nvSpPr>
        <p:spPr>
          <a:xfrm>
            <a:off x="891506" y="18651606"/>
            <a:ext cx="11011736" cy="11928169"/>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D1E527A-B41E-36C6-00BF-51B7A1325584}"/>
              </a:ext>
            </a:extLst>
          </p:cNvPr>
          <p:cNvSpPr/>
          <p:nvPr/>
        </p:nvSpPr>
        <p:spPr>
          <a:xfrm>
            <a:off x="891506" y="4592964"/>
            <a:ext cx="16597776" cy="13781952"/>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88454D1-8547-008B-69AB-39AB07EC4004}"/>
              </a:ext>
            </a:extLst>
          </p:cNvPr>
          <p:cNvSpPr txBox="1"/>
          <p:nvPr/>
        </p:nvSpPr>
        <p:spPr>
          <a:xfrm>
            <a:off x="1319774" y="5831011"/>
            <a:ext cx="6587582" cy="5016758"/>
          </a:xfrm>
          <a:prstGeom prst="rect">
            <a:avLst/>
          </a:prstGeom>
          <a:noFill/>
        </p:spPr>
        <p:txBody>
          <a:bodyPr wrap="square" lIns="91440" tIns="45720" rIns="91440" bIns="45720" rtlCol="0" anchor="t">
            <a:spAutoFit/>
          </a:bodyPr>
          <a:lstStyle/>
          <a:p>
            <a:pPr algn="just"/>
            <a:r>
              <a:rPr lang="en-US" sz="3200" dirty="0" err="1">
                <a:solidFill>
                  <a:schemeClr val="accent6"/>
                </a:solidFill>
                <a:latin typeface="Times"/>
                <a:cs typeface="Minion Pro"/>
              </a:rPr>
              <a:t>Microspine</a:t>
            </a:r>
            <a:r>
              <a:rPr lang="en-US" sz="3200" dirty="0">
                <a:solidFill>
                  <a:schemeClr val="accent6"/>
                </a:solidFill>
                <a:latin typeface="Times"/>
                <a:cs typeface="Minion Pro"/>
              </a:rPr>
              <a:t> grippers are small spines commonly found on insect legs that reinforce surface interaction by engaging with asperities to increase traction. Integrating an array of these </a:t>
            </a:r>
            <a:r>
              <a:rPr lang="en-US" sz="3200" dirty="0" err="1">
                <a:solidFill>
                  <a:schemeClr val="accent6"/>
                </a:solidFill>
                <a:latin typeface="Times"/>
                <a:cs typeface="Minion Pro"/>
              </a:rPr>
              <a:t>microspines</a:t>
            </a:r>
            <a:r>
              <a:rPr lang="en-US" sz="3200" dirty="0">
                <a:solidFill>
                  <a:schemeClr val="accent6"/>
                </a:solidFill>
                <a:latin typeface="Times"/>
                <a:cs typeface="Minion Pro"/>
              </a:rPr>
              <a:t> into the limbs or undercarriage of a robot can increase its ability to maneuver uneven terrains, traverse inclines, and even climb walls. Conformability   and   adaptability   of</a:t>
            </a:r>
            <a:endParaRPr lang="en-US" sz="3200" dirty="0">
              <a:solidFill>
                <a:schemeClr val="bg1">
                  <a:lumMod val="50000"/>
                </a:schemeClr>
              </a:solidFill>
              <a:latin typeface="Times"/>
              <a:cs typeface="Times"/>
            </a:endParaRPr>
          </a:p>
        </p:txBody>
      </p:sp>
      <p:sp>
        <p:nvSpPr>
          <p:cNvPr id="4" name="TextBox 3">
            <a:extLst>
              <a:ext uri="{FF2B5EF4-FFF2-40B4-BE49-F238E27FC236}">
                <a16:creationId xmlns:a16="http://schemas.microsoft.com/office/drawing/2014/main" id="{B84C49FC-D6BC-616E-8B25-86F2FC58DF2E}"/>
              </a:ext>
            </a:extLst>
          </p:cNvPr>
          <p:cNvSpPr txBox="1"/>
          <p:nvPr/>
        </p:nvSpPr>
        <p:spPr>
          <a:xfrm>
            <a:off x="6921625" y="-190509"/>
            <a:ext cx="184666" cy="1415772"/>
          </a:xfrm>
          <a:prstGeom prst="rect">
            <a:avLst/>
          </a:prstGeom>
          <a:noFill/>
        </p:spPr>
        <p:txBody>
          <a:bodyPr wrap="none" rtlCol="0">
            <a:spAutoFit/>
          </a:bodyPr>
          <a:lstStyle/>
          <a:p>
            <a:endParaRPr lang="en-US" dirty="0"/>
          </a:p>
        </p:txBody>
      </p:sp>
      <p:sp>
        <p:nvSpPr>
          <p:cNvPr id="57" name="TextBox 56">
            <a:extLst>
              <a:ext uri="{FF2B5EF4-FFF2-40B4-BE49-F238E27FC236}">
                <a16:creationId xmlns:a16="http://schemas.microsoft.com/office/drawing/2014/main" id="{92C317E0-F4D8-9356-667A-D75217153E9A}"/>
              </a:ext>
            </a:extLst>
          </p:cNvPr>
          <p:cNvSpPr txBox="1"/>
          <p:nvPr/>
        </p:nvSpPr>
        <p:spPr>
          <a:xfrm>
            <a:off x="6682340" y="315616"/>
            <a:ext cx="29686250" cy="4031873"/>
          </a:xfrm>
          <a:prstGeom prst="rect">
            <a:avLst/>
          </a:prstGeom>
          <a:noFill/>
        </p:spPr>
        <p:txBody>
          <a:bodyPr lIns="91440" tIns="45720" rIns="91440" bIns="45720" anchor="t">
            <a:spAutoFit/>
          </a:bodyPr>
          <a:lstStyle/>
          <a:p>
            <a:pPr algn="ctr" defTabSz="2194560" fontAlgn="auto">
              <a:spcAft>
                <a:spcPts val="0"/>
              </a:spcAft>
              <a:defRPr/>
            </a:pPr>
            <a:r>
              <a:rPr lang="en-US" sz="8000" b="1" dirty="0">
                <a:solidFill>
                  <a:schemeClr val="bg1">
                    <a:lumMod val="50000"/>
                  </a:schemeClr>
                </a:solidFill>
                <a:latin typeface="Times New Roman" panose="02020603050405020304" pitchFamily="18" charset="0"/>
                <a:cs typeface="Times New Roman" panose="02020603050405020304" pitchFamily="18" charset="0"/>
              </a:rPr>
              <a:t>Improving Grip Stability Using Passive Compliant </a:t>
            </a:r>
            <a:r>
              <a:rPr lang="en-US" sz="8000" b="1" dirty="0" err="1">
                <a:solidFill>
                  <a:schemeClr val="bg1">
                    <a:lumMod val="50000"/>
                  </a:schemeClr>
                </a:solidFill>
                <a:latin typeface="Times New Roman" panose="02020603050405020304" pitchFamily="18" charset="0"/>
                <a:cs typeface="Times New Roman" panose="02020603050405020304" pitchFamily="18" charset="0"/>
              </a:rPr>
              <a:t>Microspine</a:t>
            </a:r>
            <a:r>
              <a:rPr lang="en-US" sz="8000" b="1" dirty="0">
                <a:solidFill>
                  <a:schemeClr val="bg1">
                    <a:lumMod val="50000"/>
                  </a:schemeClr>
                </a:solidFill>
                <a:latin typeface="Times New Roman" panose="02020603050405020304" pitchFamily="18" charset="0"/>
                <a:cs typeface="Times New Roman" panose="02020603050405020304" pitchFamily="18" charset="0"/>
              </a:rPr>
              <a:t> Arrays for Soft Robots in Unstructured Terrain</a:t>
            </a:r>
          </a:p>
          <a:p>
            <a:pPr algn="ctr" defTabSz="2194560" fontAlgn="auto">
              <a:spcBef>
                <a:spcPts val="0"/>
              </a:spcBef>
              <a:spcAft>
                <a:spcPts val="0"/>
              </a:spcAft>
              <a:defRPr/>
            </a:pPr>
            <a:r>
              <a:rPr lang="en-US" sz="4800" b="1" i="1" dirty="0">
                <a:solidFill>
                  <a:schemeClr val="bg1">
                    <a:lumMod val="50000"/>
                  </a:schemeClr>
                </a:solidFill>
                <a:latin typeface="Times New Roman" panose="02020603050405020304" pitchFamily="18" charset="0"/>
                <a:cs typeface="Times New Roman" panose="02020603050405020304" pitchFamily="18" charset="0"/>
              </a:rPr>
              <a:t>Lauren Ervin, Harish Bezawada, and Vishesh Vikas</a:t>
            </a:r>
          </a:p>
          <a:p>
            <a:pPr algn="ctr" defTabSz="2194560" fontAlgn="auto">
              <a:spcBef>
                <a:spcPts val="0"/>
              </a:spcBef>
              <a:spcAft>
                <a:spcPts val="0"/>
              </a:spcAft>
              <a:defRPr/>
            </a:pPr>
            <a:r>
              <a:rPr lang="en-US" sz="4800" b="1" dirty="0">
                <a:solidFill>
                  <a:schemeClr val="bg1">
                    <a:lumMod val="50000"/>
                  </a:schemeClr>
                </a:solidFill>
                <a:latin typeface="Times New Roman" panose="02020603050405020304" pitchFamily="18" charset="0"/>
                <a:cs typeface="Times New Roman" panose="02020603050405020304" pitchFamily="18" charset="0"/>
              </a:rPr>
              <a:t>Agile Robotics Lab, The University of Alabama</a:t>
            </a:r>
            <a:endParaRPr lang="en-US" sz="48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20614F65-CAC1-C3B9-A47B-3BEC06ED417A}"/>
              </a:ext>
            </a:extLst>
          </p:cNvPr>
          <p:cNvGrpSpPr/>
          <p:nvPr/>
        </p:nvGrpSpPr>
        <p:grpSpPr>
          <a:xfrm>
            <a:off x="1152763" y="18800484"/>
            <a:ext cx="10530778" cy="1505287"/>
            <a:chOff x="1214776" y="13562556"/>
            <a:chExt cx="10053638" cy="1505287"/>
          </a:xfrm>
        </p:grpSpPr>
        <p:sp>
          <p:nvSpPr>
            <p:cNvPr id="69" name="Rectangle 68">
              <a:extLst>
                <a:ext uri="{FF2B5EF4-FFF2-40B4-BE49-F238E27FC236}">
                  <a16:creationId xmlns:a16="http://schemas.microsoft.com/office/drawing/2014/main" id="{BC5E0DEC-9091-7A0D-3F3B-6B814447784A}"/>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70" name="TextBox 69">
              <a:extLst>
                <a:ext uri="{FF2B5EF4-FFF2-40B4-BE49-F238E27FC236}">
                  <a16:creationId xmlns:a16="http://schemas.microsoft.com/office/drawing/2014/main" id="{8717766F-05C4-71D3-0C29-CF93FA0AD281}"/>
                </a:ext>
              </a:extLst>
            </p:cNvPr>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Field Experiments</a:t>
              </a:r>
            </a:p>
            <a:p>
              <a:pPr algn="ctr" defTabSz="2194560" fontAlgn="auto">
                <a:spcBef>
                  <a:spcPts val="0"/>
                </a:spcBef>
                <a:spcAft>
                  <a:spcPts val="0"/>
                </a:spcAft>
                <a:defRPr/>
              </a:pPr>
              <a:endParaRPr lang="en-US" sz="4400" dirty="0">
                <a:solidFill>
                  <a:schemeClr val="bg1"/>
                </a:solidFill>
                <a:latin typeface="Verdana"/>
                <a:cs typeface="Verdana"/>
              </a:endParaRPr>
            </a:p>
          </p:txBody>
        </p:sp>
      </p:grpSp>
      <p:grpSp>
        <p:nvGrpSpPr>
          <p:cNvPr id="3" name="Group 2">
            <a:extLst>
              <a:ext uri="{FF2B5EF4-FFF2-40B4-BE49-F238E27FC236}">
                <a16:creationId xmlns:a16="http://schemas.microsoft.com/office/drawing/2014/main" id="{7D1906C9-1795-1CD9-6569-432659BE4A38}"/>
              </a:ext>
            </a:extLst>
          </p:cNvPr>
          <p:cNvGrpSpPr/>
          <p:nvPr/>
        </p:nvGrpSpPr>
        <p:grpSpPr>
          <a:xfrm>
            <a:off x="17994087" y="4816194"/>
            <a:ext cx="12019188" cy="914400"/>
            <a:chOff x="11913973" y="6537868"/>
            <a:chExt cx="20551989" cy="914400"/>
          </a:xfrm>
        </p:grpSpPr>
        <p:sp>
          <p:nvSpPr>
            <p:cNvPr id="71" name="Rectangle 70">
              <a:extLst>
                <a:ext uri="{FF2B5EF4-FFF2-40B4-BE49-F238E27FC236}">
                  <a16:creationId xmlns:a16="http://schemas.microsoft.com/office/drawing/2014/main" id="{E0DE6B3E-E32B-E640-910E-1A1CA9DE6A5E}"/>
                </a:ext>
              </a:extLst>
            </p:cNvPr>
            <p:cNvSpPr/>
            <p:nvPr/>
          </p:nvSpPr>
          <p:spPr>
            <a:xfrm>
              <a:off x="11913973" y="6537868"/>
              <a:ext cx="20551989"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72" name="TextBox 71">
              <a:extLst>
                <a:ext uri="{FF2B5EF4-FFF2-40B4-BE49-F238E27FC236}">
                  <a16:creationId xmlns:a16="http://schemas.microsoft.com/office/drawing/2014/main" id="{A50701AF-6E2A-2A4E-BC52-CF06A7CD3205}"/>
                </a:ext>
              </a:extLst>
            </p:cNvPr>
            <p:cNvSpPr txBox="1"/>
            <p:nvPr/>
          </p:nvSpPr>
          <p:spPr>
            <a:xfrm>
              <a:off x="12667165" y="6590346"/>
              <a:ext cx="18952304" cy="777986"/>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a:spAutoFit/>
            </a:bodyPr>
            <a:lstStyle/>
            <a:p>
              <a:pPr algn="ctr" defTabSz="2194560" fontAlgn="auto">
                <a:spcBef>
                  <a:spcPts val="0"/>
                </a:spcBef>
                <a:spcAft>
                  <a:spcPts val="0"/>
                </a:spcAft>
                <a:defRPr/>
              </a:pPr>
              <a:r>
                <a:rPr lang="en-US" sz="4400" dirty="0">
                  <a:solidFill>
                    <a:schemeClr val="bg1"/>
                  </a:solidFill>
                  <a:latin typeface="Verdana"/>
                  <a:cs typeface="Verdana"/>
                </a:rPr>
                <a:t>Compliant </a:t>
              </a:r>
              <a:r>
                <a:rPr lang="en-US" sz="4400" dirty="0" err="1">
                  <a:solidFill>
                    <a:schemeClr val="bg1"/>
                  </a:solidFill>
                  <a:latin typeface="Verdana"/>
                  <a:cs typeface="Verdana"/>
                </a:rPr>
                <a:t>Microspine</a:t>
              </a:r>
              <a:r>
                <a:rPr lang="en-US" sz="4400" dirty="0">
                  <a:solidFill>
                    <a:schemeClr val="bg1"/>
                  </a:solidFill>
                  <a:latin typeface="Verdana"/>
                  <a:cs typeface="Verdana"/>
                </a:rPr>
                <a:t> Mechanism</a:t>
              </a:r>
            </a:p>
          </p:txBody>
        </p:sp>
      </p:grpSp>
      <p:sp>
        <p:nvSpPr>
          <p:cNvPr id="82" name="Rectangle 81">
            <a:extLst>
              <a:ext uri="{FF2B5EF4-FFF2-40B4-BE49-F238E27FC236}">
                <a16:creationId xmlns:a16="http://schemas.microsoft.com/office/drawing/2014/main" id="{390953A3-541E-E39D-D701-7CB5522FDBDF}"/>
              </a:ext>
            </a:extLst>
          </p:cNvPr>
          <p:cNvSpPr/>
          <p:nvPr/>
        </p:nvSpPr>
        <p:spPr>
          <a:xfrm>
            <a:off x="0" y="30893931"/>
            <a:ext cx="43891200" cy="2024468"/>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pic>
        <p:nvPicPr>
          <p:cNvPr id="85" name="Picture 13" descr="nameplate201_WHITE.eps">
            <a:extLst>
              <a:ext uri="{FF2B5EF4-FFF2-40B4-BE49-F238E27FC236}">
                <a16:creationId xmlns:a16="http://schemas.microsoft.com/office/drawing/2014/main" id="{231B75FD-2E2D-F37C-B3EF-51D8438E9F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69684" y="31567313"/>
            <a:ext cx="9085603" cy="4725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6" name="Picture 2" descr="ASGC Logo">
            <a:extLst>
              <a:ext uri="{FF2B5EF4-FFF2-40B4-BE49-F238E27FC236}">
                <a16:creationId xmlns:a16="http://schemas.microsoft.com/office/drawing/2014/main" id="{1607F736-F7DE-35BA-8A84-FE6229468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99485" y="514979"/>
            <a:ext cx="2250407" cy="22504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9DB0636-726A-8909-BBDC-CF05850CB0A0}"/>
              </a:ext>
            </a:extLst>
          </p:cNvPr>
          <p:cNvPicPr>
            <a:picLocks noChangeAspect="1"/>
          </p:cNvPicPr>
          <p:nvPr/>
        </p:nvPicPr>
        <p:blipFill>
          <a:blip r:embed="rId5"/>
          <a:stretch>
            <a:fillRect/>
          </a:stretch>
        </p:blipFill>
        <p:spPr>
          <a:xfrm>
            <a:off x="3194770" y="1963611"/>
            <a:ext cx="4952477" cy="2559241"/>
          </a:xfrm>
          <a:prstGeom prst="rect">
            <a:avLst/>
          </a:prstGeom>
        </p:spPr>
      </p:pic>
      <p:grpSp>
        <p:nvGrpSpPr>
          <p:cNvPr id="25" name="Group 24">
            <a:extLst>
              <a:ext uri="{FF2B5EF4-FFF2-40B4-BE49-F238E27FC236}">
                <a16:creationId xmlns:a16="http://schemas.microsoft.com/office/drawing/2014/main" id="{47121626-AA7C-A276-F77F-53D2189E4A27}"/>
              </a:ext>
            </a:extLst>
          </p:cNvPr>
          <p:cNvGrpSpPr/>
          <p:nvPr/>
        </p:nvGrpSpPr>
        <p:grpSpPr>
          <a:xfrm>
            <a:off x="1162848" y="4788906"/>
            <a:ext cx="16108168" cy="914400"/>
            <a:chOff x="1214776" y="13562556"/>
            <a:chExt cx="10053638" cy="914400"/>
          </a:xfrm>
        </p:grpSpPr>
        <p:sp>
          <p:nvSpPr>
            <p:cNvPr id="28" name="Rectangle 27">
              <a:extLst>
                <a:ext uri="{FF2B5EF4-FFF2-40B4-BE49-F238E27FC236}">
                  <a16:creationId xmlns:a16="http://schemas.microsoft.com/office/drawing/2014/main" id="{F4A1DE72-838E-70AB-4A49-A2AD909044E0}"/>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30" name="TextBox 29">
              <a:extLst>
                <a:ext uri="{FF2B5EF4-FFF2-40B4-BE49-F238E27FC236}">
                  <a16:creationId xmlns:a16="http://schemas.microsoft.com/office/drawing/2014/main" id="{0C58FC50-6620-7B11-C97E-03F720384062}"/>
                </a:ext>
              </a:extLst>
            </p:cNvPr>
            <p:cNvSpPr txBox="1"/>
            <p:nvPr/>
          </p:nvSpPr>
          <p:spPr>
            <a:xfrm>
              <a:off x="1238609" y="13614724"/>
              <a:ext cx="10011332" cy="76944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a:spAutoFit/>
            </a:bodyPr>
            <a:lstStyle/>
            <a:p>
              <a:pPr algn="ctr" defTabSz="2194560" fontAlgn="auto">
                <a:spcBef>
                  <a:spcPts val="0"/>
                </a:spcBef>
                <a:spcAft>
                  <a:spcPts val="0"/>
                </a:spcAft>
                <a:defRPr/>
              </a:pPr>
              <a:r>
                <a:rPr lang="en-US" sz="4400" dirty="0">
                  <a:solidFill>
                    <a:schemeClr val="bg1"/>
                  </a:solidFill>
                  <a:latin typeface="Verdana"/>
                  <a:cs typeface="Verdana"/>
                </a:rPr>
                <a:t>Introduction and Motivation</a:t>
              </a:r>
            </a:p>
          </p:txBody>
        </p:sp>
      </p:grpSp>
      <p:sp>
        <p:nvSpPr>
          <p:cNvPr id="31" name="TextBox 30">
            <a:extLst>
              <a:ext uri="{FF2B5EF4-FFF2-40B4-BE49-F238E27FC236}">
                <a16:creationId xmlns:a16="http://schemas.microsoft.com/office/drawing/2014/main" id="{4445A10A-14C5-0E43-9056-CDBDA19B3521}"/>
              </a:ext>
            </a:extLst>
          </p:cNvPr>
          <p:cNvSpPr txBox="1"/>
          <p:nvPr/>
        </p:nvSpPr>
        <p:spPr>
          <a:xfrm>
            <a:off x="18069818" y="5739096"/>
            <a:ext cx="8856760" cy="8279190"/>
          </a:xfrm>
          <a:prstGeom prst="rect">
            <a:avLst/>
          </a:prstGeom>
          <a:noFill/>
        </p:spPr>
        <p:txBody>
          <a:bodyPr wrap="square" lIns="91440" tIns="45720" rIns="91440" bIns="45720" rtlCol="0" anchor="t">
            <a:spAutoFit/>
          </a:bodyPr>
          <a:lstStyle/>
          <a:p>
            <a:pPr algn="just"/>
            <a:r>
              <a:rPr lang="en-US" sz="3200" dirty="0">
                <a:solidFill>
                  <a:schemeClr val="accent6"/>
                </a:solidFill>
                <a:latin typeface="Times"/>
                <a:cs typeface="Minion Pro"/>
              </a:rPr>
              <a:t>There are three critical design parameters that impact the effectiveness of the </a:t>
            </a:r>
            <a:r>
              <a:rPr lang="en-US" sz="3200" dirty="0" err="1">
                <a:solidFill>
                  <a:schemeClr val="accent6"/>
                </a:solidFill>
                <a:latin typeface="Times"/>
                <a:cs typeface="Minion Pro"/>
              </a:rPr>
              <a:t>microspine</a:t>
            </a:r>
            <a:r>
              <a:rPr lang="en-US" sz="3200" dirty="0">
                <a:solidFill>
                  <a:schemeClr val="accent6"/>
                </a:solidFill>
                <a:latin typeface="Times"/>
                <a:cs typeface="Minion Pro"/>
              </a:rPr>
              <a:t> mechanism:</a:t>
            </a:r>
          </a:p>
          <a:p>
            <a:pPr algn="just"/>
            <a:endParaRPr lang="en-US" sz="1000" dirty="0">
              <a:solidFill>
                <a:schemeClr val="accent6"/>
              </a:solidFill>
              <a:latin typeface="Times"/>
              <a:cs typeface="Minion Pro"/>
            </a:endParaRPr>
          </a:p>
          <a:p>
            <a:pPr marL="514350" indent="-514350" algn="just">
              <a:buFont typeface="+mj-lt"/>
              <a:buAutoNum type="arabicPeriod"/>
            </a:pPr>
            <a:r>
              <a:rPr lang="en-US" sz="3200" b="1" dirty="0">
                <a:solidFill>
                  <a:srgbClr val="A32638"/>
                </a:solidFill>
                <a:latin typeface="Times"/>
                <a:cs typeface="Minion Pro"/>
              </a:rPr>
              <a:t>Integrating compliance into individual mechanisms and the </a:t>
            </a:r>
            <a:r>
              <a:rPr lang="en-US" sz="3200" b="1" dirty="0" err="1">
                <a:solidFill>
                  <a:srgbClr val="A32638"/>
                </a:solidFill>
                <a:latin typeface="Times"/>
                <a:cs typeface="Minion Pro"/>
              </a:rPr>
              <a:t>microspine</a:t>
            </a:r>
            <a:r>
              <a:rPr lang="en-US" sz="3200" b="1" dirty="0">
                <a:solidFill>
                  <a:srgbClr val="A32638"/>
                </a:solidFill>
                <a:latin typeface="Times"/>
                <a:cs typeface="Minion Pro"/>
              </a:rPr>
              <a:t> surface contact angle,</a:t>
            </a:r>
          </a:p>
          <a:p>
            <a:pPr marL="514350" indent="-514350" algn="just">
              <a:buFont typeface="+mj-lt"/>
              <a:buAutoNum type="arabicPeriod"/>
            </a:pPr>
            <a:r>
              <a:rPr lang="en-US" sz="3200" b="1" dirty="0">
                <a:solidFill>
                  <a:srgbClr val="A32638"/>
                </a:solidFill>
                <a:latin typeface="Times"/>
                <a:cs typeface="Minion Pro"/>
              </a:rPr>
              <a:t>Joining with the robot body, or soft-hard stiffness integration, and</a:t>
            </a:r>
          </a:p>
          <a:p>
            <a:pPr marL="514350" indent="-514350" algn="just">
              <a:buFont typeface="+mj-lt"/>
              <a:buAutoNum type="arabicPeriod"/>
            </a:pPr>
            <a:r>
              <a:rPr lang="en-US" sz="3200" b="1" dirty="0">
                <a:solidFill>
                  <a:srgbClr val="A32638"/>
                </a:solidFill>
                <a:latin typeface="Times"/>
                <a:cs typeface="Minion Pro"/>
              </a:rPr>
              <a:t>The </a:t>
            </a:r>
            <a:r>
              <a:rPr lang="en-US" sz="3200" b="1" dirty="0" err="1">
                <a:solidFill>
                  <a:srgbClr val="A32638"/>
                </a:solidFill>
                <a:latin typeface="Times"/>
                <a:cs typeface="Minion Pro"/>
              </a:rPr>
              <a:t>microspine</a:t>
            </a:r>
            <a:r>
              <a:rPr lang="en-US" sz="3200" b="1" dirty="0">
                <a:solidFill>
                  <a:srgbClr val="A32638"/>
                </a:solidFill>
                <a:latin typeface="Times"/>
                <a:cs typeface="Minion Pro"/>
              </a:rPr>
              <a:t> array configuration.</a:t>
            </a:r>
          </a:p>
          <a:p>
            <a:pPr algn="just"/>
            <a:endParaRPr lang="en-US" sz="1000" dirty="0">
              <a:solidFill>
                <a:schemeClr val="accent6"/>
              </a:solidFill>
              <a:latin typeface="Times"/>
              <a:cs typeface="Minion Pro"/>
            </a:endParaRPr>
          </a:p>
          <a:p>
            <a:pPr algn="just"/>
            <a:r>
              <a:rPr lang="en-US" sz="3200" dirty="0">
                <a:solidFill>
                  <a:schemeClr val="accent6"/>
                </a:solidFill>
                <a:latin typeface="Times"/>
                <a:cs typeface="Minion Pro"/>
              </a:rPr>
              <a:t>The compliant </a:t>
            </a:r>
            <a:r>
              <a:rPr lang="en-US" sz="3200" dirty="0" err="1">
                <a:solidFill>
                  <a:schemeClr val="accent6"/>
                </a:solidFill>
                <a:latin typeface="Times"/>
                <a:cs typeface="Minion Pro"/>
              </a:rPr>
              <a:t>microspine</a:t>
            </a:r>
            <a:r>
              <a:rPr lang="en-US" sz="3200" dirty="0">
                <a:solidFill>
                  <a:schemeClr val="accent6"/>
                </a:solidFill>
                <a:latin typeface="Times"/>
                <a:cs typeface="Minion Pro"/>
              </a:rPr>
              <a:t> mechanism is fabricated with a TPU via FDM additive manufacturing. An exposed elbow joint in Fig. 2a    provides passive compliance while interacting with the terrain. Embedded in the center of the design is a channel where  a </a:t>
            </a:r>
            <a:r>
              <a:rPr lang="en-US" sz="3200" dirty="0" err="1">
                <a:solidFill>
                  <a:schemeClr val="accent6"/>
                </a:solidFill>
                <a:latin typeface="Times"/>
                <a:cs typeface="Minion Pro"/>
              </a:rPr>
              <a:t>microspine</a:t>
            </a:r>
            <a:r>
              <a:rPr lang="en-US" sz="3200" dirty="0">
                <a:solidFill>
                  <a:schemeClr val="accent6"/>
                </a:solidFill>
                <a:latin typeface="Times"/>
                <a:cs typeface="Minion Pro"/>
              </a:rPr>
              <a:t>  is  inserted  halfway  through the print.  The holes  in Fig. 2b facilitate  mechanical   anchoring  with  the limbs of  a  </a:t>
            </a:r>
            <a:r>
              <a:rPr lang="en-US" sz="3200" dirty="0" err="1">
                <a:solidFill>
                  <a:schemeClr val="accent6"/>
                </a:solidFill>
                <a:latin typeface="Times"/>
                <a:cs typeface="Minion Pro"/>
              </a:rPr>
              <a:t>SoRo</a:t>
            </a:r>
            <a:r>
              <a:rPr lang="en-US" sz="3200" dirty="0">
                <a:solidFill>
                  <a:schemeClr val="accent6"/>
                </a:solidFill>
                <a:latin typeface="Times"/>
                <a:cs typeface="Minion Pro"/>
              </a:rPr>
              <a:t>.</a:t>
            </a:r>
          </a:p>
        </p:txBody>
      </p:sp>
      <p:sp>
        <p:nvSpPr>
          <p:cNvPr id="32" name="TextBox 31">
            <a:extLst>
              <a:ext uri="{FF2B5EF4-FFF2-40B4-BE49-F238E27FC236}">
                <a16:creationId xmlns:a16="http://schemas.microsoft.com/office/drawing/2014/main" id="{295B77AE-D453-CF52-ECD5-C303CDBECC69}"/>
              </a:ext>
            </a:extLst>
          </p:cNvPr>
          <p:cNvSpPr txBox="1"/>
          <p:nvPr/>
        </p:nvSpPr>
        <p:spPr>
          <a:xfrm>
            <a:off x="12608736" y="19798038"/>
            <a:ext cx="10059837" cy="3262432"/>
          </a:xfrm>
          <a:prstGeom prst="rect">
            <a:avLst/>
          </a:prstGeom>
          <a:noFill/>
        </p:spPr>
        <p:txBody>
          <a:bodyPr wrap="square" lIns="91440" tIns="45720" rIns="91440" bIns="45720" rtlCol="0" anchor="t">
            <a:spAutoFit/>
          </a:bodyPr>
          <a:lstStyle/>
          <a:p>
            <a:pPr algn="just"/>
            <a:r>
              <a:rPr lang="en-US" sz="3200" dirty="0">
                <a:solidFill>
                  <a:schemeClr val="accent6"/>
                </a:solidFill>
                <a:latin typeface="Times"/>
                <a:cs typeface="Times"/>
              </a:rPr>
              <a:t>All planar locomotion experiments validate the benefits of the compliant </a:t>
            </a:r>
            <a:r>
              <a:rPr lang="en-US" sz="3200" dirty="0" err="1">
                <a:solidFill>
                  <a:schemeClr val="accent6"/>
                </a:solidFill>
                <a:latin typeface="Times"/>
                <a:cs typeface="Times"/>
              </a:rPr>
              <a:t>microspine</a:t>
            </a:r>
            <a:r>
              <a:rPr lang="en-US" sz="3200" dirty="0">
                <a:solidFill>
                  <a:schemeClr val="accent6"/>
                </a:solidFill>
                <a:latin typeface="Times"/>
                <a:cs typeface="Times"/>
              </a:rPr>
              <a:t> array. The adaptive nature of mobile </a:t>
            </a:r>
            <a:r>
              <a:rPr lang="en-US" sz="3200" dirty="0" err="1">
                <a:solidFill>
                  <a:schemeClr val="accent6"/>
                </a:solidFill>
                <a:latin typeface="Times"/>
                <a:cs typeface="Times"/>
              </a:rPr>
              <a:t>SoRos</a:t>
            </a:r>
            <a:r>
              <a:rPr lang="en-US" sz="3200" dirty="0">
                <a:solidFill>
                  <a:schemeClr val="accent6"/>
                </a:solidFill>
                <a:latin typeface="Times"/>
                <a:cs typeface="Times"/>
              </a:rPr>
              <a:t> provide potential for navigating unstructured environments, and the intelligent integration of compliant </a:t>
            </a:r>
            <a:r>
              <a:rPr lang="en-US" sz="3200" dirty="0" err="1">
                <a:solidFill>
                  <a:schemeClr val="accent6"/>
                </a:solidFill>
                <a:latin typeface="Times"/>
                <a:cs typeface="Times"/>
              </a:rPr>
              <a:t>microspines</a:t>
            </a:r>
            <a:r>
              <a:rPr lang="en-US" sz="3200" dirty="0">
                <a:solidFill>
                  <a:schemeClr val="accent6"/>
                </a:solidFill>
                <a:latin typeface="Times"/>
                <a:cs typeface="Times"/>
              </a:rPr>
              <a:t> gets them one step closer through </a:t>
            </a:r>
            <a:r>
              <a:rPr lang="en-US" sz="3000" b="1" dirty="0">
                <a:solidFill>
                  <a:srgbClr val="A32638"/>
                </a:solidFill>
                <a:latin typeface="Times"/>
                <a:cs typeface="Times"/>
              </a:rPr>
              <a:t>increased grip stability, surface interaction, and terrain </a:t>
            </a:r>
            <a:r>
              <a:rPr lang="en-US" sz="3000" b="1" dirty="0" err="1">
                <a:solidFill>
                  <a:srgbClr val="A32638"/>
                </a:solidFill>
                <a:latin typeface="Times"/>
                <a:cs typeface="Times"/>
              </a:rPr>
              <a:t>traversability</a:t>
            </a:r>
            <a:r>
              <a:rPr lang="en-US" sz="3200" dirty="0">
                <a:solidFill>
                  <a:schemeClr val="accent6"/>
                </a:solidFill>
                <a:latin typeface="Times"/>
                <a:cs typeface="Times"/>
              </a:rPr>
              <a:t>.</a:t>
            </a:r>
          </a:p>
          <a:p>
            <a:pPr marL="514350" indent="-514350" algn="just">
              <a:buFont typeface="+mj-lt"/>
              <a:buAutoNum type="arabicPeriod"/>
            </a:pPr>
            <a:endParaRPr lang="en-US" sz="1400" dirty="0">
              <a:solidFill>
                <a:schemeClr val="accent6"/>
              </a:solidFill>
              <a:latin typeface="Times"/>
              <a:cs typeface="Times"/>
            </a:endParaRPr>
          </a:p>
        </p:txBody>
      </p:sp>
      <p:sp>
        <p:nvSpPr>
          <p:cNvPr id="15" name="TextBox 14">
            <a:extLst>
              <a:ext uri="{FF2B5EF4-FFF2-40B4-BE49-F238E27FC236}">
                <a16:creationId xmlns:a16="http://schemas.microsoft.com/office/drawing/2014/main" id="{F2B4F792-ED0C-3442-305D-E799EAADAFA2}"/>
              </a:ext>
            </a:extLst>
          </p:cNvPr>
          <p:cNvSpPr txBox="1"/>
          <p:nvPr/>
        </p:nvSpPr>
        <p:spPr>
          <a:xfrm>
            <a:off x="4462742" y="29969484"/>
            <a:ext cx="6107677"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6: Experimental Setup</a:t>
            </a:r>
            <a:endParaRPr lang="en-US" sz="2900" dirty="0">
              <a:solidFill>
                <a:schemeClr val="bg1">
                  <a:lumMod val="50000"/>
                </a:schemeClr>
              </a:solidFill>
              <a:latin typeface="Times"/>
              <a:cs typeface="Times"/>
            </a:endParaRPr>
          </a:p>
        </p:txBody>
      </p:sp>
      <p:pic>
        <p:nvPicPr>
          <p:cNvPr id="1038" name="Picture 14">
            <a:extLst>
              <a:ext uri="{FF2B5EF4-FFF2-40B4-BE49-F238E27FC236}">
                <a16:creationId xmlns:a16="http://schemas.microsoft.com/office/drawing/2014/main" id="{E8D7EF08-0DC8-F7B3-A0BD-4D72EA8FC0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28" y="30954789"/>
            <a:ext cx="5254777" cy="19731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11D906D-C72B-30E3-0FB7-68537A8072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6076" y="3878710"/>
            <a:ext cx="724028" cy="47352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AA15B42-FD2D-07E9-A3DD-E1D1AB8F4975}"/>
              </a:ext>
            </a:extLst>
          </p:cNvPr>
          <p:cNvSpPr txBox="1"/>
          <p:nvPr/>
        </p:nvSpPr>
        <p:spPr>
          <a:xfrm>
            <a:off x="8188524" y="10074382"/>
            <a:ext cx="836538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1: </a:t>
            </a:r>
            <a:r>
              <a:rPr lang="en-US" sz="2900" dirty="0" err="1">
                <a:solidFill>
                  <a:schemeClr val="accent6"/>
                </a:solidFill>
                <a:latin typeface="Times"/>
                <a:cs typeface="Minion Pro"/>
              </a:rPr>
              <a:t>Microspine</a:t>
            </a:r>
            <a:r>
              <a:rPr lang="en-US" sz="2900" dirty="0">
                <a:solidFill>
                  <a:schemeClr val="accent6"/>
                </a:solidFill>
                <a:latin typeface="Times"/>
                <a:cs typeface="Minion Pro"/>
              </a:rPr>
              <a:t> Motivation in Unstructured Terrain</a:t>
            </a:r>
            <a:endParaRPr lang="en-US" sz="2900" dirty="0">
              <a:solidFill>
                <a:schemeClr val="bg1">
                  <a:lumMod val="50000"/>
                </a:schemeClr>
              </a:solidFill>
              <a:latin typeface="Times"/>
              <a:cs typeface="Times"/>
            </a:endParaRPr>
          </a:p>
        </p:txBody>
      </p:sp>
      <p:sp>
        <p:nvSpPr>
          <p:cNvPr id="61" name="TextBox 60">
            <a:extLst>
              <a:ext uri="{FF2B5EF4-FFF2-40B4-BE49-F238E27FC236}">
                <a16:creationId xmlns:a16="http://schemas.microsoft.com/office/drawing/2014/main" id="{4D5E571A-64DE-61CE-D79A-33DFE8DAB75E}"/>
              </a:ext>
            </a:extLst>
          </p:cNvPr>
          <p:cNvSpPr txBox="1"/>
          <p:nvPr/>
        </p:nvSpPr>
        <p:spPr>
          <a:xfrm>
            <a:off x="1230473" y="30007962"/>
            <a:ext cx="2243059"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5: </a:t>
            </a:r>
            <a:r>
              <a:rPr lang="en-US" sz="2900" dirty="0" err="1">
                <a:solidFill>
                  <a:schemeClr val="accent6"/>
                </a:solidFill>
                <a:latin typeface="Times"/>
                <a:cs typeface="Minion Pro"/>
              </a:rPr>
              <a:t>SoRos</a:t>
            </a:r>
            <a:endParaRPr lang="en-US" sz="2900" dirty="0">
              <a:solidFill>
                <a:schemeClr val="bg1">
                  <a:lumMod val="50000"/>
                </a:schemeClr>
              </a:solidFill>
              <a:latin typeface="Times"/>
              <a:cs typeface="Times"/>
            </a:endParaRPr>
          </a:p>
        </p:txBody>
      </p:sp>
      <p:sp>
        <p:nvSpPr>
          <p:cNvPr id="64" name="TextBox 63">
            <a:extLst>
              <a:ext uri="{FF2B5EF4-FFF2-40B4-BE49-F238E27FC236}">
                <a16:creationId xmlns:a16="http://schemas.microsoft.com/office/drawing/2014/main" id="{72A07069-9F0B-524A-820D-24F3A3B2E70C}"/>
              </a:ext>
            </a:extLst>
          </p:cNvPr>
          <p:cNvSpPr txBox="1"/>
          <p:nvPr/>
        </p:nvSpPr>
        <p:spPr>
          <a:xfrm>
            <a:off x="1022135" y="19800167"/>
            <a:ext cx="10447894" cy="5016758"/>
          </a:xfrm>
          <a:prstGeom prst="rect">
            <a:avLst/>
          </a:prstGeom>
          <a:noFill/>
        </p:spPr>
        <p:txBody>
          <a:bodyPr wrap="square" lIns="91440" tIns="45720" rIns="91440" bIns="45720" rtlCol="0" anchor="t">
            <a:spAutoFit/>
          </a:bodyPr>
          <a:lstStyle/>
          <a:p>
            <a:pPr marL="457200" indent="-457200" algn="just">
              <a:buFont typeface="Arial" panose="020B0604020202020204" pitchFamily="34" charset="0"/>
              <a:buChar char="•"/>
            </a:pPr>
            <a:r>
              <a:rPr lang="en-US" sz="3200" dirty="0">
                <a:solidFill>
                  <a:schemeClr val="accent6"/>
                </a:solidFill>
                <a:latin typeface="Times"/>
                <a:cs typeface="Minion Pro"/>
              </a:rPr>
              <a:t>Prototypes: 0ML (baseline), 1ML (</a:t>
            </a:r>
            <a:r>
              <a:rPr lang="en-US" sz="3200" dirty="0" err="1">
                <a:solidFill>
                  <a:schemeClr val="accent6"/>
                </a:solidFill>
                <a:latin typeface="Times"/>
                <a:cs typeface="Minion Pro"/>
              </a:rPr>
              <a:t>microspine</a:t>
            </a:r>
            <a:r>
              <a:rPr lang="en-US" sz="3200" dirty="0">
                <a:solidFill>
                  <a:schemeClr val="accent6"/>
                </a:solidFill>
                <a:latin typeface="Times"/>
                <a:cs typeface="Minion Pro"/>
              </a:rPr>
              <a:t> array on one limb), and 2ML (</a:t>
            </a:r>
            <a:r>
              <a:rPr lang="en-US" sz="3200" dirty="0" err="1">
                <a:solidFill>
                  <a:schemeClr val="accent6"/>
                </a:solidFill>
                <a:latin typeface="Times"/>
                <a:cs typeface="Minion Pro"/>
              </a:rPr>
              <a:t>microspine</a:t>
            </a:r>
            <a:r>
              <a:rPr lang="en-US" sz="3200" dirty="0">
                <a:solidFill>
                  <a:schemeClr val="accent6"/>
                </a:solidFill>
                <a:latin typeface="Times"/>
                <a:cs typeface="Minion Pro"/>
              </a:rPr>
              <a:t> arrays on two limbs) in Fig. 5.</a:t>
            </a:r>
          </a:p>
          <a:p>
            <a:pPr marL="457200" indent="-457200" algn="just">
              <a:buFont typeface="Arial" panose="020B0604020202020204" pitchFamily="34" charset="0"/>
              <a:buChar char="•"/>
            </a:pPr>
            <a:r>
              <a:rPr lang="en-US" sz="3200" dirty="0">
                <a:solidFill>
                  <a:schemeClr val="accent6"/>
                </a:solidFill>
                <a:latin typeface="Times"/>
                <a:cs typeface="Minion Pro"/>
              </a:rPr>
              <a:t>Field tests were performed on four different surfaces:</a:t>
            </a:r>
          </a:p>
          <a:p>
            <a:pPr algn="just"/>
            <a:r>
              <a:rPr lang="en-US" sz="3200" dirty="0">
                <a:solidFill>
                  <a:schemeClr val="accent6"/>
                </a:solidFill>
                <a:latin typeface="Times"/>
                <a:cs typeface="Minion Pro"/>
              </a:rPr>
              <a:t>    </a:t>
            </a:r>
            <a:r>
              <a:rPr lang="en-US" sz="3200" b="1" dirty="0">
                <a:solidFill>
                  <a:srgbClr val="A32638"/>
                </a:solidFill>
                <a:latin typeface="Times"/>
                <a:cs typeface="Minion Pro"/>
              </a:rPr>
              <a:t>1. Concrete   2. Brick   3. Compact sand   4. Forest floor</a:t>
            </a:r>
            <a:endParaRPr lang="en-US" sz="3200" b="1" dirty="0">
              <a:solidFill>
                <a:srgbClr val="A32638"/>
              </a:solidFill>
              <a:latin typeface="Times"/>
              <a:cs typeface="Times"/>
            </a:endParaRPr>
          </a:p>
          <a:p>
            <a:pPr marL="457200" indent="-457200" algn="just">
              <a:buFont typeface="Arial" panose="020B0604020202020204" pitchFamily="34" charset="0"/>
              <a:buChar char="•"/>
            </a:pPr>
            <a:r>
              <a:rPr lang="en-US" sz="3200" dirty="0">
                <a:solidFill>
                  <a:schemeClr val="accent6"/>
                </a:solidFill>
                <a:latin typeface="Times"/>
                <a:cs typeface="Times"/>
              </a:rPr>
              <a:t>A nonoptimal push-pull translation gait sequence with actuation of one limb followed by actuation of the two relaxed limbs is used for all trials.</a:t>
            </a:r>
          </a:p>
          <a:p>
            <a:pPr marL="457200" indent="-457200" algn="just">
              <a:buFont typeface="Arial" panose="020B0604020202020204" pitchFamily="34" charset="0"/>
              <a:buChar char="•"/>
            </a:pPr>
            <a:r>
              <a:rPr lang="en-US" sz="3200" dirty="0">
                <a:solidFill>
                  <a:schemeClr val="accent6"/>
                </a:solidFill>
                <a:latin typeface="Times"/>
                <a:cs typeface="Times"/>
              </a:rPr>
              <a:t>Three trials (60 gaits per trial) are performed per prototype (three total) and surface (four total), resulting in </a:t>
            </a:r>
            <a:r>
              <a:rPr lang="en-US" sz="3200" b="1" dirty="0">
                <a:solidFill>
                  <a:srgbClr val="A32638"/>
                </a:solidFill>
                <a:latin typeface="Times"/>
                <a:cs typeface="Times"/>
              </a:rPr>
              <a:t>a total of 36 trials </a:t>
            </a:r>
            <a:r>
              <a:rPr lang="en-US" sz="3200" dirty="0">
                <a:solidFill>
                  <a:schemeClr val="accent6"/>
                </a:solidFill>
                <a:latin typeface="Times"/>
                <a:cs typeface="Times"/>
              </a:rPr>
              <a:t>with overhead tracking shown in Fig. 6</a:t>
            </a:r>
            <a:r>
              <a:rPr lang="en-US" sz="3200" b="1" dirty="0">
                <a:solidFill>
                  <a:srgbClr val="A32638"/>
                </a:solidFill>
                <a:latin typeface="Times"/>
                <a:cs typeface="Times"/>
              </a:rPr>
              <a:t>.</a:t>
            </a:r>
          </a:p>
        </p:txBody>
      </p:sp>
      <p:sp>
        <p:nvSpPr>
          <p:cNvPr id="13" name="TextBox 12">
            <a:extLst>
              <a:ext uri="{FF2B5EF4-FFF2-40B4-BE49-F238E27FC236}">
                <a16:creationId xmlns:a16="http://schemas.microsoft.com/office/drawing/2014/main" id="{3F229031-7DD0-803B-3480-2B65B1345B5A}"/>
              </a:ext>
            </a:extLst>
          </p:cNvPr>
          <p:cNvSpPr txBox="1"/>
          <p:nvPr/>
        </p:nvSpPr>
        <p:spPr>
          <a:xfrm>
            <a:off x="1319774" y="10547672"/>
            <a:ext cx="15713292" cy="7863691"/>
          </a:xfrm>
          <a:prstGeom prst="rect">
            <a:avLst/>
          </a:prstGeom>
          <a:noFill/>
        </p:spPr>
        <p:txBody>
          <a:bodyPr wrap="square" lIns="91440" tIns="45720" rIns="91440" bIns="45720" rtlCol="0" anchor="t">
            <a:spAutoFit/>
          </a:bodyPr>
          <a:lstStyle/>
          <a:p>
            <a:pPr algn="just"/>
            <a:endParaRPr lang="en-US" sz="1100" dirty="0">
              <a:solidFill>
                <a:schemeClr val="accent6"/>
              </a:solidFill>
              <a:latin typeface="Times"/>
              <a:cs typeface="Minion Pro"/>
            </a:endParaRPr>
          </a:p>
          <a:p>
            <a:pPr algn="just"/>
            <a:r>
              <a:rPr lang="en-US" sz="3200" dirty="0">
                <a:solidFill>
                  <a:schemeClr val="accent6"/>
                </a:solidFill>
                <a:latin typeface="Times"/>
                <a:cs typeface="Minion Pro"/>
              </a:rPr>
              <a:t>Soft Robots (</a:t>
            </a:r>
            <a:r>
              <a:rPr lang="en-US" sz="3200" dirty="0" err="1">
                <a:solidFill>
                  <a:schemeClr val="accent6"/>
                </a:solidFill>
                <a:latin typeface="Times"/>
                <a:cs typeface="Minion Pro"/>
              </a:rPr>
              <a:t>SoRos</a:t>
            </a:r>
            <a:r>
              <a:rPr lang="en-US" sz="3200" dirty="0">
                <a:solidFill>
                  <a:schemeClr val="accent6"/>
                </a:solidFill>
                <a:latin typeface="Times"/>
                <a:cs typeface="Minion Pro"/>
              </a:rPr>
              <a:t>) makes them ideal candidates for these applications involving traversal of complex, unstructured terrains highlighted in Fig. 1. However, there remains a real-life realization gap pertaining to their transition from controlled lab environment to the real world. This can be addressed by improving grip stability through effective integration of </a:t>
            </a:r>
            <a:r>
              <a:rPr lang="en-US" sz="3200" dirty="0" err="1">
                <a:solidFill>
                  <a:schemeClr val="accent6"/>
                </a:solidFill>
                <a:latin typeface="Times"/>
                <a:cs typeface="Minion Pro"/>
              </a:rPr>
              <a:t>microspines</a:t>
            </a:r>
            <a:r>
              <a:rPr lang="en-US" sz="3200" dirty="0">
                <a:solidFill>
                  <a:schemeClr val="accent6"/>
                </a:solidFill>
                <a:latin typeface="Times"/>
                <a:cs typeface="Minion Pro"/>
              </a:rPr>
              <a:t>.</a:t>
            </a:r>
          </a:p>
          <a:p>
            <a:pPr algn="just"/>
            <a:endParaRPr lang="en-US" sz="1400" dirty="0">
              <a:solidFill>
                <a:schemeClr val="accent6"/>
              </a:solidFill>
              <a:latin typeface="Times"/>
              <a:cs typeface="Minion Pro"/>
            </a:endParaRPr>
          </a:p>
          <a:p>
            <a:pPr algn="just"/>
            <a:r>
              <a:rPr lang="en-US" sz="3200" dirty="0">
                <a:solidFill>
                  <a:schemeClr val="accent6"/>
                </a:solidFill>
                <a:latin typeface="Times"/>
                <a:cs typeface="Minion Pro"/>
              </a:rPr>
              <a:t> </a:t>
            </a:r>
            <a:r>
              <a:rPr lang="en-US" sz="3200" b="1" u="sng" dirty="0">
                <a:latin typeface="Times"/>
                <a:cs typeface="Times"/>
              </a:rPr>
              <a:t>Contributions:</a:t>
            </a:r>
            <a:r>
              <a:rPr lang="en-US" sz="3200" b="1" dirty="0">
                <a:latin typeface="Times"/>
                <a:cs typeface="Times"/>
              </a:rPr>
              <a:t> We present a passive, compliant </a:t>
            </a:r>
            <a:r>
              <a:rPr lang="en-US" sz="3200" b="1" dirty="0" err="1">
                <a:latin typeface="Times"/>
                <a:cs typeface="Times"/>
              </a:rPr>
              <a:t>microspine</a:t>
            </a:r>
            <a:r>
              <a:rPr lang="en-US" sz="3200" b="1" dirty="0">
                <a:latin typeface="Times"/>
                <a:cs typeface="Times"/>
              </a:rPr>
              <a:t> mechanism that enhances the locomotion capabilities of mobile </a:t>
            </a:r>
            <a:r>
              <a:rPr lang="en-US" sz="3200" b="1" dirty="0" err="1">
                <a:latin typeface="Times"/>
                <a:cs typeface="Times"/>
              </a:rPr>
              <a:t>SoRos</a:t>
            </a:r>
            <a:r>
              <a:rPr lang="en-US" sz="3200" b="1" dirty="0">
                <a:latin typeface="Times"/>
                <a:cs typeface="Times"/>
              </a:rPr>
              <a:t>.</a:t>
            </a:r>
          </a:p>
          <a:p>
            <a:pPr marL="514350" indent="-514350" algn="just">
              <a:buFont typeface="+mj-lt"/>
              <a:buAutoNum type="arabicPeriod"/>
            </a:pPr>
            <a:r>
              <a:rPr lang="en-US" sz="3200" b="1" dirty="0">
                <a:latin typeface="Times"/>
                <a:cs typeface="Times"/>
              </a:rPr>
              <a:t>We offer a standardized </a:t>
            </a:r>
            <a:r>
              <a:rPr lang="en-US" sz="3200" b="1" dirty="0" err="1">
                <a:latin typeface="Times"/>
                <a:cs typeface="Times"/>
              </a:rPr>
              <a:t>microspine</a:t>
            </a:r>
            <a:r>
              <a:rPr lang="en-US" sz="3200" b="1" dirty="0">
                <a:latin typeface="Times"/>
                <a:cs typeface="Times"/>
              </a:rPr>
              <a:t> array integration method with soft-compliant stiffness integration, and reduced complexity resulting from a single actuator passively controlling them.</a:t>
            </a:r>
          </a:p>
          <a:p>
            <a:pPr marL="514350" indent="-514350" algn="just">
              <a:buFont typeface="+mj-lt"/>
              <a:buAutoNum type="arabicPeriod"/>
            </a:pPr>
            <a:r>
              <a:rPr lang="en-US" sz="3200" b="1" dirty="0">
                <a:latin typeface="Times"/>
                <a:cs typeface="Times"/>
              </a:rPr>
              <a:t>We explore different configurations of the </a:t>
            </a:r>
            <a:r>
              <a:rPr lang="en-US" sz="3200" b="1" dirty="0" err="1">
                <a:latin typeface="Times"/>
                <a:cs typeface="Times"/>
              </a:rPr>
              <a:t>microspine</a:t>
            </a:r>
            <a:r>
              <a:rPr lang="en-US" sz="3200" b="1" dirty="0">
                <a:latin typeface="Times"/>
                <a:cs typeface="Times"/>
              </a:rPr>
              <a:t> array to account for changing surface topologies and enable independent, adaptable gripping of asperities per </a:t>
            </a:r>
            <a:r>
              <a:rPr lang="en-US" sz="3200" b="1" dirty="0" err="1">
                <a:latin typeface="Times"/>
                <a:cs typeface="Times"/>
              </a:rPr>
              <a:t>microspine</a:t>
            </a:r>
            <a:r>
              <a:rPr lang="en-US" sz="3200" b="1" dirty="0">
                <a:latin typeface="Times"/>
                <a:cs typeface="Times"/>
              </a:rPr>
              <a:t>. </a:t>
            </a:r>
          </a:p>
          <a:p>
            <a:pPr marL="514350" indent="-514350" algn="just">
              <a:buFont typeface="+mj-lt"/>
              <a:buAutoNum type="arabicPeriod"/>
            </a:pPr>
            <a:r>
              <a:rPr lang="en-US" sz="3200" b="1" dirty="0">
                <a:latin typeface="Times"/>
                <a:cs typeface="Times"/>
              </a:rPr>
              <a:t>We perform field experiments with three robots on four outside surfaces and tracking results show that the </a:t>
            </a:r>
            <a:r>
              <a:rPr lang="en-US" sz="3200" b="1" dirty="0" err="1">
                <a:latin typeface="Times"/>
                <a:cs typeface="Times"/>
              </a:rPr>
              <a:t>microspines</a:t>
            </a:r>
            <a:r>
              <a:rPr lang="en-US" sz="3200" b="1" dirty="0">
                <a:latin typeface="Times"/>
                <a:cs typeface="Times"/>
              </a:rPr>
              <a:t> consistently improve locomotion repeatability and terrain </a:t>
            </a:r>
            <a:r>
              <a:rPr lang="en-US" sz="3200" b="1" dirty="0" err="1">
                <a:latin typeface="Times"/>
                <a:cs typeface="Times"/>
              </a:rPr>
              <a:t>traversability</a:t>
            </a:r>
            <a:r>
              <a:rPr lang="en-US" sz="3200" b="1" dirty="0">
                <a:latin typeface="Times"/>
                <a:cs typeface="Times"/>
              </a:rPr>
              <a:t>.</a:t>
            </a:r>
          </a:p>
        </p:txBody>
      </p:sp>
      <p:pic>
        <p:nvPicPr>
          <p:cNvPr id="41" name="Picture 40">
            <a:extLst>
              <a:ext uri="{FF2B5EF4-FFF2-40B4-BE49-F238E27FC236}">
                <a16:creationId xmlns:a16="http://schemas.microsoft.com/office/drawing/2014/main" id="{8242042B-9517-96C6-01BA-4DB3DB6AD9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42971" y="31683775"/>
            <a:ext cx="964987" cy="964987"/>
          </a:xfrm>
          <a:prstGeom prst="rect">
            <a:avLst/>
          </a:prstGeom>
        </p:spPr>
      </p:pic>
      <p:sp>
        <p:nvSpPr>
          <p:cNvPr id="44" name="TextBox 43">
            <a:extLst>
              <a:ext uri="{FF2B5EF4-FFF2-40B4-BE49-F238E27FC236}">
                <a16:creationId xmlns:a16="http://schemas.microsoft.com/office/drawing/2014/main" id="{E5B5FE4E-4B7B-0417-ADAB-C8CD227DCD8E}"/>
              </a:ext>
            </a:extLst>
          </p:cNvPr>
          <p:cNvSpPr txBox="1"/>
          <p:nvPr/>
        </p:nvSpPr>
        <p:spPr>
          <a:xfrm>
            <a:off x="11489737" y="30914048"/>
            <a:ext cx="20911724" cy="538609"/>
          </a:xfrm>
          <a:prstGeom prst="rect">
            <a:avLst/>
          </a:prstGeom>
          <a:noFill/>
        </p:spPr>
        <p:txBody>
          <a:bodyPr wrap="square" lIns="91440" tIns="45720" rIns="91440" bIns="45720" rtlCol="0" anchor="t">
            <a:spAutoFit/>
          </a:bodyPr>
          <a:lstStyle/>
          <a:p>
            <a:pPr algn="ctr"/>
            <a:r>
              <a:rPr lang="en-US" sz="2900" dirty="0">
                <a:solidFill>
                  <a:schemeClr val="bg1"/>
                </a:solidFill>
                <a:latin typeface="Times"/>
                <a:cs typeface="Minion Pro"/>
              </a:rPr>
              <a:t>This work is supported in part by NASA grant #80NSSC20M0044 awarded to the Alabama Space Grant Consortium.</a:t>
            </a:r>
            <a:endParaRPr lang="en-US" sz="2800" dirty="0">
              <a:solidFill>
                <a:schemeClr val="bg1"/>
              </a:solidFill>
              <a:latin typeface="Times"/>
              <a:cs typeface="Times"/>
            </a:endParaRPr>
          </a:p>
        </p:txBody>
      </p:sp>
      <p:pic>
        <p:nvPicPr>
          <p:cNvPr id="50" name="Picture 49">
            <a:extLst>
              <a:ext uri="{FF2B5EF4-FFF2-40B4-BE49-F238E27FC236}">
                <a16:creationId xmlns:a16="http://schemas.microsoft.com/office/drawing/2014/main" id="{3E8DE9CC-06C7-C7EF-8D37-0C0A3E70E2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895" y="213718"/>
            <a:ext cx="6390776" cy="1866107"/>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4FE478D1-F088-75E1-B605-070749367F0C}"/>
              </a:ext>
            </a:extLst>
          </p:cNvPr>
          <p:cNvGrpSpPr/>
          <p:nvPr/>
        </p:nvGrpSpPr>
        <p:grpSpPr>
          <a:xfrm>
            <a:off x="12424060" y="18787561"/>
            <a:ext cx="30314377" cy="1505287"/>
            <a:chOff x="1214776" y="13562556"/>
            <a:chExt cx="10053638" cy="1505287"/>
          </a:xfrm>
        </p:grpSpPr>
        <p:sp>
          <p:nvSpPr>
            <p:cNvPr id="66" name="Rectangle 65">
              <a:extLst>
                <a:ext uri="{FF2B5EF4-FFF2-40B4-BE49-F238E27FC236}">
                  <a16:creationId xmlns:a16="http://schemas.microsoft.com/office/drawing/2014/main" id="{DB4E9168-3273-5FCF-E1E2-6B61DD8856D3}"/>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67" name="TextBox 66">
              <a:extLst>
                <a:ext uri="{FF2B5EF4-FFF2-40B4-BE49-F238E27FC236}">
                  <a16:creationId xmlns:a16="http://schemas.microsoft.com/office/drawing/2014/main" id="{C5BB830E-F05A-038B-7227-DF936981F269}"/>
                </a:ext>
              </a:extLst>
            </p:cNvPr>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Results</a:t>
              </a:r>
            </a:p>
            <a:p>
              <a:pPr algn="ctr" defTabSz="2194560" fontAlgn="auto">
                <a:spcBef>
                  <a:spcPts val="0"/>
                </a:spcBef>
                <a:spcAft>
                  <a:spcPts val="0"/>
                </a:spcAft>
                <a:defRPr/>
              </a:pPr>
              <a:endParaRPr lang="en-US" sz="4400" dirty="0">
                <a:solidFill>
                  <a:schemeClr val="bg1"/>
                </a:solidFill>
                <a:latin typeface="Verdana"/>
                <a:cs typeface="Verdana"/>
              </a:endParaRPr>
            </a:p>
          </p:txBody>
        </p:sp>
      </p:grpSp>
      <p:pic>
        <p:nvPicPr>
          <p:cNvPr id="8" name="Picture 7">
            <a:extLst>
              <a:ext uri="{FF2B5EF4-FFF2-40B4-BE49-F238E27FC236}">
                <a16:creationId xmlns:a16="http://schemas.microsoft.com/office/drawing/2014/main" id="{0EEB2D36-9317-0646-7DF6-F4D843920B76}"/>
              </a:ext>
            </a:extLst>
          </p:cNvPr>
          <p:cNvPicPr>
            <a:picLocks noChangeAspect="1"/>
          </p:cNvPicPr>
          <p:nvPr/>
        </p:nvPicPr>
        <p:blipFill>
          <a:blip r:embed="rId10"/>
          <a:stretch>
            <a:fillRect/>
          </a:stretch>
        </p:blipFill>
        <p:spPr>
          <a:xfrm>
            <a:off x="35468463" y="3416937"/>
            <a:ext cx="8028062" cy="745277"/>
          </a:xfrm>
          <a:prstGeom prst="rect">
            <a:avLst/>
          </a:prstGeom>
        </p:spPr>
      </p:pic>
      <p:pic>
        <p:nvPicPr>
          <p:cNvPr id="10" name="Picture 2" descr="National Science Foundation - Wikipedia">
            <a:extLst>
              <a:ext uri="{FF2B5EF4-FFF2-40B4-BE49-F238E27FC236}">
                <a16:creationId xmlns:a16="http://schemas.microsoft.com/office/drawing/2014/main" id="{441EECEE-BF3E-0514-A9CF-2B8D526C1E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57483" y="514979"/>
            <a:ext cx="2238947" cy="22504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D74EA4B6-B73B-53E7-9FF1-5E5A68BBCE3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4967" b="70442"/>
          <a:stretch/>
        </p:blipFill>
        <p:spPr bwMode="auto">
          <a:xfrm>
            <a:off x="36021018" y="591178"/>
            <a:ext cx="2238947" cy="22425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n elephant with an electronic circuit board&#10;&#10;AI-generated content may be incorrect.">
            <a:extLst>
              <a:ext uri="{FF2B5EF4-FFF2-40B4-BE49-F238E27FC236}">
                <a16:creationId xmlns:a16="http://schemas.microsoft.com/office/drawing/2014/main" id="{F83D5DC9-0EA1-17A7-3029-176F217E20DC}"/>
              </a:ext>
            </a:extLst>
          </p:cNvPr>
          <p:cNvPicPr>
            <a:picLocks noChangeAspect="1"/>
          </p:cNvPicPr>
          <p:nvPr/>
        </p:nvPicPr>
        <p:blipFill>
          <a:blip r:embed="rId13"/>
          <a:stretch>
            <a:fillRect/>
          </a:stretch>
        </p:blipFill>
        <p:spPr>
          <a:xfrm>
            <a:off x="849432" y="2503191"/>
            <a:ext cx="1837058" cy="1837058"/>
          </a:xfrm>
          <a:prstGeom prst="rect">
            <a:avLst/>
          </a:prstGeom>
        </p:spPr>
      </p:pic>
      <p:pic>
        <p:nvPicPr>
          <p:cNvPr id="33" name="Picture 32" descr="A close-up of a piece of paper&#10;&#10;AI-generated content may be incorrect.">
            <a:extLst>
              <a:ext uri="{FF2B5EF4-FFF2-40B4-BE49-F238E27FC236}">
                <a16:creationId xmlns:a16="http://schemas.microsoft.com/office/drawing/2014/main" id="{EE6C47E4-8F7A-5ADD-0AA4-2A207C2DD8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75177" y="13924151"/>
            <a:ext cx="7092877" cy="3926129"/>
          </a:xfrm>
          <a:prstGeom prst="rect">
            <a:avLst/>
          </a:prstGeom>
        </p:spPr>
      </p:pic>
      <p:pic>
        <p:nvPicPr>
          <p:cNvPr id="48" name="Picture 47" descr="A diagram of a battery&#10;&#10;AI-generated content may be incorrect.">
            <a:extLst>
              <a:ext uri="{FF2B5EF4-FFF2-40B4-BE49-F238E27FC236}">
                <a16:creationId xmlns:a16="http://schemas.microsoft.com/office/drawing/2014/main" id="{091FFF79-A8DF-2DFE-6607-E77FD9DD5795}"/>
              </a:ext>
            </a:extLst>
          </p:cNvPr>
          <p:cNvPicPr>
            <a:picLocks noChangeAspect="1"/>
          </p:cNvPicPr>
          <p:nvPr/>
        </p:nvPicPr>
        <p:blipFill>
          <a:blip r:embed="rId15"/>
          <a:srcRect l="1379" r="836"/>
          <a:stretch/>
        </p:blipFill>
        <p:spPr>
          <a:xfrm>
            <a:off x="35012748" y="13065140"/>
            <a:ext cx="7715606" cy="4808153"/>
          </a:xfrm>
          <a:prstGeom prst="rect">
            <a:avLst/>
          </a:prstGeom>
        </p:spPr>
      </p:pic>
      <p:pic>
        <p:nvPicPr>
          <p:cNvPr id="98" name="Picture 97" descr="A collage of a quadcopter&#10;&#10;AI-generated content may be incorrect.">
            <a:extLst>
              <a:ext uri="{FF2B5EF4-FFF2-40B4-BE49-F238E27FC236}">
                <a16:creationId xmlns:a16="http://schemas.microsoft.com/office/drawing/2014/main" id="{9DBC1FAC-76E7-E25B-68B0-B70BADDA2D70}"/>
              </a:ext>
            </a:extLst>
          </p:cNvPr>
          <p:cNvPicPr>
            <a:picLocks noChangeAspect="1"/>
          </p:cNvPicPr>
          <p:nvPr/>
        </p:nvPicPr>
        <p:blipFill>
          <a:blip r:embed="rId16"/>
          <a:stretch>
            <a:fillRect/>
          </a:stretch>
        </p:blipFill>
        <p:spPr>
          <a:xfrm>
            <a:off x="12189953" y="22765599"/>
            <a:ext cx="11014252" cy="7474090"/>
          </a:xfrm>
          <a:prstGeom prst="rect">
            <a:avLst/>
          </a:prstGeom>
        </p:spPr>
      </p:pic>
      <p:pic>
        <p:nvPicPr>
          <p:cNvPr id="99" name="Picture 98" descr="A graph of different colored bars&#10;&#10;AI-generated content may be incorrect.">
            <a:extLst>
              <a:ext uri="{FF2B5EF4-FFF2-40B4-BE49-F238E27FC236}">
                <a16:creationId xmlns:a16="http://schemas.microsoft.com/office/drawing/2014/main" id="{FA207109-1DAE-4BC7-EB88-6486522DD6F6}"/>
              </a:ext>
            </a:extLst>
          </p:cNvPr>
          <p:cNvPicPr>
            <a:picLocks noChangeAspect="1"/>
          </p:cNvPicPr>
          <p:nvPr/>
        </p:nvPicPr>
        <p:blipFill>
          <a:blip r:embed="rId17">
            <a:extLst>
              <a:ext uri="{28A0092B-C50C-407E-A947-70E740481C1C}">
                <a14:useLocalDpi xmlns:a14="http://schemas.microsoft.com/office/drawing/2010/main" val="0"/>
              </a:ext>
            </a:extLst>
          </a:blip>
          <a:srcRect l="6040" t="1976" r="8703" b="5984"/>
          <a:stretch/>
        </p:blipFill>
        <p:spPr>
          <a:xfrm>
            <a:off x="28557845" y="19956888"/>
            <a:ext cx="7070357" cy="5183159"/>
          </a:xfrm>
          <a:prstGeom prst="rect">
            <a:avLst/>
          </a:prstGeom>
        </p:spPr>
      </p:pic>
      <p:grpSp>
        <p:nvGrpSpPr>
          <p:cNvPr id="55" name="Group 54">
            <a:extLst>
              <a:ext uri="{FF2B5EF4-FFF2-40B4-BE49-F238E27FC236}">
                <a16:creationId xmlns:a16="http://schemas.microsoft.com/office/drawing/2014/main" id="{BA4E685A-F4A4-F9E4-B958-601F92E19E1E}"/>
              </a:ext>
            </a:extLst>
          </p:cNvPr>
          <p:cNvGrpSpPr/>
          <p:nvPr/>
        </p:nvGrpSpPr>
        <p:grpSpPr>
          <a:xfrm>
            <a:off x="35781854" y="19957237"/>
            <a:ext cx="6798663" cy="10034161"/>
            <a:chOff x="19690542" y="22756125"/>
            <a:chExt cx="5651328" cy="7436495"/>
          </a:xfrm>
        </p:grpSpPr>
        <p:grpSp>
          <p:nvGrpSpPr>
            <p:cNvPr id="100" name="Group 99">
              <a:extLst>
                <a:ext uri="{FF2B5EF4-FFF2-40B4-BE49-F238E27FC236}">
                  <a16:creationId xmlns:a16="http://schemas.microsoft.com/office/drawing/2014/main" id="{2C42750A-58C3-14CC-7266-290EBDB762E8}"/>
                </a:ext>
              </a:extLst>
            </p:cNvPr>
            <p:cNvGrpSpPr/>
            <p:nvPr/>
          </p:nvGrpSpPr>
          <p:grpSpPr>
            <a:xfrm>
              <a:off x="19690542" y="22756125"/>
              <a:ext cx="2784447" cy="3381467"/>
              <a:chOff x="6641777" y="1090590"/>
              <a:chExt cx="2303928" cy="2708391"/>
            </a:xfrm>
          </p:grpSpPr>
          <p:pic>
            <p:nvPicPr>
              <p:cNvPr id="101" name="Picture 100" descr="A diagram of a concrete&#10;&#10;Description automatically generated">
                <a:extLst>
                  <a:ext uri="{FF2B5EF4-FFF2-40B4-BE49-F238E27FC236}">
                    <a16:creationId xmlns:a16="http://schemas.microsoft.com/office/drawing/2014/main" id="{8FD5E945-624F-5A0C-96E5-855CBE8557F0}"/>
                  </a:ext>
                </a:extLst>
              </p:cNvPr>
              <p:cNvPicPr>
                <a:picLocks noChangeAspect="1"/>
              </p:cNvPicPr>
              <p:nvPr/>
            </p:nvPicPr>
            <p:blipFill>
              <a:blip r:embed="rId18">
                <a:extLst>
                  <a:ext uri="{28A0092B-C50C-407E-A947-70E740481C1C}">
                    <a14:useLocalDpi xmlns:a14="http://schemas.microsoft.com/office/drawing/2010/main" val="0"/>
                  </a:ext>
                </a:extLst>
              </a:blip>
              <a:srcRect l="1457" t="2041" r="7284"/>
              <a:stretch/>
            </p:blipFill>
            <p:spPr>
              <a:xfrm>
                <a:off x="6641777" y="1090590"/>
                <a:ext cx="2303928" cy="2708391"/>
              </a:xfrm>
              <a:prstGeom prst="rect">
                <a:avLst/>
              </a:prstGeom>
            </p:spPr>
          </p:pic>
          <p:pic>
            <p:nvPicPr>
              <p:cNvPr id="102" name="Picture 101">
                <a:extLst>
                  <a:ext uri="{FF2B5EF4-FFF2-40B4-BE49-F238E27FC236}">
                    <a16:creationId xmlns:a16="http://schemas.microsoft.com/office/drawing/2014/main" id="{0C5CD676-239B-D2DB-2797-BD5DC2ACF79C}"/>
                  </a:ext>
                </a:extLst>
              </p:cNvPr>
              <p:cNvPicPr>
                <a:picLocks noChangeAspect="1"/>
              </p:cNvPicPr>
              <p:nvPr/>
            </p:nvPicPr>
            <p:blipFill>
              <a:blip r:embed="rId19"/>
              <a:stretch>
                <a:fillRect/>
              </a:stretch>
            </p:blipFill>
            <p:spPr>
              <a:xfrm>
                <a:off x="7040169" y="1322108"/>
                <a:ext cx="1853794" cy="205533"/>
              </a:xfrm>
              <a:prstGeom prst="rect">
                <a:avLst/>
              </a:prstGeom>
            </p:spPr>
          </p:pic>
        </p:grpSp>
        <p:grpSp>
          <p:nvGrpSpPr>
            <p:cNvPr id="103" name="Group 102">
              <a:extLst>
                <a:ext uri="{FF2B5EF4-FFF2-40B4-BE49-F238E27FC236}">
                  <a16:creationId xmlns:a16="http://schemas.microsoft.com/office/drawing/2014/main" id="{7D81CA8F-0C80-8C51-E81F-C6ABEC620AA5}"/>
                </a:ext>
              </a:extLst>
            </p:cNvPr>
            <p:cNvGrpSpPr/>
            <p:nvPr/>
          </p:nvGrpSpPr>
          <p:grpSpPr>
            <a:xfrm>
              <a:off x="22557423" y="22756125"/>
              <a:ext cx="2784447" cy="3381468"/>
              <a:chOff x="8924498" y="1069953"/>
              <a:chExt cx="2500974" cy="2729028"/>
            </a:xfrm>
          </p:grpSpPr>
          <p:pic>
            <p:nvPicPr>
              <p:cNvPr id="104" name="Picture 103" descr="A diagram of a cell&#10;&#10;Description automatically generated">
                <a:extLst>
                  <a:ext uri="{FF2B5EF4-FFF2-40B4-BE49-F238E27FC236}">
                    <a16:creationId xmlns:a16="http://schemas.microsoft.com/office/drawing/2014/main" id="{35C29058-3957-AC4F-16BE-C345EFF60545}"/>
                  </a:ext>
                </a:extLst>
              </p:cNvPr>
              <p:cNvPicPr>
                <a:picLocks noChangeAspect="1"/>
              </p:cNvPicPr>
              <p:nvPr/>
            </p:nvPicPr>
            <p:blipFill>
              <a:blip r:embed="rId20">
                <a:extLst>
                  <a:ext uri="{28A0092B-C50C-407E-A947-70E740481C1C}">
                    <a14:useLocalDpi xmlns:a14="http://schemas.microsoft.com/office/drawing/2010/main" val="0"/>
                  </a:ext>
                </a:extLst>
              </a:blip>
              <a:srcRect l="1293" t="1324" r="7449"/>
              <a:stretch/>
            </p:blipFill>
            <p:spPr>
              <a:xfrm>
                <a:off x="8924498" y="1069953"/>
                <a:ext cx="2500974" cy="2729028"/>
              </a:xfrm>
              <a:prstGeom prst="rect">
                <a:avLst/>
              </a:prstGeom>
            </p:spPr>
          </p:pic>
          <p:pic>
            <p:nvPicPr>
              <p:cNvPr id="105" name="Picture 104">
                <a:extLst>
                  <a:ext uri="{FF2B5EF4-FFF2-40B4-BE49-F238E27FC236}">
                    <a16:creationId xmlns:a16="http://schemas.microsoft.com/office/drawing/2014/main" id="{F8990513-EDBE-B02B-2DDE-EC6F2BF00223}"/>
                  </a:ext>
                </a:extLst>
              </p:cNvPr>
              <p:cNvPicPr>
                <a:picLocks noChangeAspect="1"/>
              </p:cNvPicPr>
              <p:nvPr/>
            </p:nvPicPr>
            <p:blipFill>
              <a:blip r:embed="rId19"/>
              <a:stretch>
                <a:fillRect/>
              </a:stretch>
            </p:blipFill>
            <p:spPr>
              <a:xfrm>
                <a:off x="9509169" y="1322108"/>
                <a:ext cx="1853794" cy="205533"/>
              </a:xfrm>
              <a:prstGeom prst="rect">
                <a:avLst/>
              </a:prstGeom>
            </p:spPr>
          </p:pic>
        </p:grpSp>
        <p:pic>
          <p:nvPicPr>
            <p:cNvPr id="107" name="Picture 106" descr="A graph of different colored columns&#10;&#10;AI-generated content may be incorrect.">
              <a:extLst>
                <a:ext uri="{FF2B5EF4-FFF2-40B4-BE49-F238E27FC236}">
                  <a16:creationId xmlns:a16="http://schemas.microsoft.com/office/drawing/2014/main" id="{D69218AA-40EE-BB1C-59A3-813C7151DF2F}"/>
                </a:ext>
              </a:extLst>
            </p:cNvPr>
            <p:cNvPicPr>
              <a:picLocks noChangeAspect="1"/>
            </p:cNvPicPr>
            <p:nvPr/>
          </p:nvPicPr>
          <p:blipFill>
            <a:blip r:embed="rId21"/>
            <a:stretch>
              <a:fillRect/>
            </a:stretch>
          </p:blipFill>
          <p:spPr>
            <a:xfrm>
              <a:off x="19690542" y="26160492"/>
              <a:ext cx="5638422" cy="4032128"/>
            </a:xfrm>
            <a:prstGeom prst="rect">
              <a:avLst/>
            </a:prstGeom>
          </p:spPr>
        </p:pic>
      </p:grpSp>
      <p:pic>
        <p:nvPicPr>
          <p:cNvPr id="109" name="Picture 108" descr="A diagram of a field location&#10;&#10;AI-generated content may be incorrect.">
            <a:extLst>
              <a:ext uri="{FF2B5EF4-FFF2-40B4-BE49-F238E27FC236}">
                <a16:creationId xmlns:a16="http://schemas.microsoft.com/office/drawing/2014/main" id="{0CEE3717-3B90-3627-FE2B-B43558BE7E2F}"/>
              </a:ext>
            </a:extLst>
          </p:cNvPr>
          <p:cNvPicPr>
            <a:picLocks noChangeAspect="1"/>
          </p:cNvPicPr>
          <p:nvPr/>
        </p:nvPicPr>
        <p:blipFill>
          <a:blip r:embed="rId22"/>
          <a:srcRect r="7616"/>
          <a:stretch/>
        </p:blipFill>
        <p:spPr>
          <a:xfrm>
            <a:off x="3465088" y="24947843"/>
            <a:ext cx="8102986" cy="5026991"/>
          </a:xfrm>
          <a:prstGeom prst="rect">
            <a:avLst/>
          </a:prstGeom>
        </p:spPr>
      </p:pic>
      <p:grpSp>
        <p:nvGrpSpPr>
          <p:cNvPr id="114" name="Group 113">
            <a:extLst>
              <a:ext uri="{FF2B5EF4-FFF2-40B4-BE49-F238E27FC236}">
                <a16:creationId xmlns:a16="http://schemas.microsoft.com/office/drawing/2014/main" id="{B62371FD-78FA-7BE0-D3EE-CCFD90E95B05}"/>
              </a:ext>
            </a:extLst>
          </p:cNvPr>
          <p:cNvGrpSpPr/>
          <p:nvPr/>
        </p:nvGrpSpPr>
        <p:grpSpPr>
          <a:xfrm>
            <a:off x="7957266" y="6091801"/>
            <a:ext cx="5271110" cy="3975003"/>
            <a:chOff x="187493" y="2273119"/>
            <a:chExt cx="5367260" cy="3975003"/>
          </a:xfrm>
        </p:grpSpPr>
        <p:pic>
          <p:nvPicPr>
            <p:cNvPr id="115" name="Picture 2" descr="The Road Map To Investing In Farmland">
              <a:extLst>
                <a:ext uri="{FF2B5EF4-FFF2-40B4-BE49-F238E27FC236}">
                  <a16:creationId xmlns:a16="http://schemas.microsoft.com/office/drawing/2014/main" id="{C4EC7106-925F-1FCE-CD67-E5C2C1BEB25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5242" r="23664"/>
            <a:stretch/>
          </p:blipFill>
          <p:spPr bwMode="auto">
            <a:xfrm>
              <a:off x="187493" y="2273119"/>
              <a:ext cx="5367260" cy="3975003"/>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descr="A close up of a puzzle piece&#10;&#10;Description automatically generated">
              <a:extLst>
                <a:ext uri="{FF2B5EF4-FFF2-40B4-BE49-F238E27FC236}">
                  <a16:creationId xmlns:a16="http://schemas.microsoft.com/office/drawing/2014/main" id="{762BED29-DE20-24C6-CCF4-408BEFA1EF9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58495" y="5022752"/>
              <a:ext cx="1065564" cy="421926"/>
            </a:xfrm>
            <a:prstGeom prst="rect">
              <a:avLst/>
            </a:prstGeom>
          </p:spPr>
        </p:pic>
        <p:pic>
          <p:nvPicPr>
            <p:cNvPr id="117" name="Picture 116" descr="A close up of a white and grey object&#10;&#10;Description automatically generated">
              <a:extLst>
                <a:ext uri="{FF2B5EF4-FFF2-40B4-BE49-F238E27FC236}">
                  <a16:creationId xmlns:a16="http://schemas.microsoft.com/office/drawing/2014/main" id="{B9F0DCB5-2F4D-B477-5775-40307CE4A9F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64331" y="5541280"/>
              <a:ext cx="1466115" cy="473693"/>
            </a:xfrm>
            <a:prstGeom prst="rect">
              <a:avLst/>
            </a:prstGeom>
          </p:spPr>
        </p:pic>
        <p:pic>
          <p:nvPicPr>
            <p:cNvPr id="118" name="Picture 117" descr="A close-up of a piece of plastic&#10;&#10;Description automatically generated">
              <a:extLst>
                <a:ext uri="{FF2B5EF4-FFF2-40B4-BE49-F238E27FC236}">
                  <a16:creationId xmlns:a16="http://schemas.microsoft.com/office/drawing/2014/main" id="{27F1E24A-1C92-54C5-D287-6C86117ABEE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93006" y="4024044"/>
              <a:ext cx="434401" cy="215973"/>
            </a:xfrm>
            <a:prstGeom prst="rect">
              <a:avLst/>
            </a:prstGeom>
          </p:spPr>
        </p:pic>
      </p:grpSp>
      <p:grpSp>
        <p:nvGrpSpPr>
          <p:cNvPr id="119" name="Group 118">
            <a:extLst>
              <a:ext uri="{FF2B5EF4-FFF2-40B4-BE49-F238E27FC236}">
                <a16:creationId xmlns:a16="http://schemas.microsoft.com/office/drawing/2014/main" id="{55D1A71C-6D33-4AC7-C3AA-F32ED8E5E761}"/>
              </a:ext>
            </a:extLst>
          </p:cNvPr>
          <p:cNvGrpSpPr/>
          <p:nvPr/>
        </p:nvGrpSpPr>
        <p:grpSpPr>
          <a:xfrm>
            <a:off x="13301823" y="6088093"/>
            <a:ext cx="3642726" cy="3971738"/>
            <a:chOff x="7623635" y="2053261"/>
            <a:chExt cx="3857690" cy="3971738"/>
          </a:xfrm>
        </p:grpSpPr>
        <p:pic>
          <p:nvPicPr>
            <p:cNvPr id="120" name="Picture 4" descr="Realistic asteroid rock | 3D model">
              <a:extLst>
                <a:ext uri="{FF2B5EF4-FFF2-40B4-BE49-F238E27FC236}">
                  <a16:creationId xmlns:a16="http://schemas.microsoft.com/office/drawing/2014/main" id="{88F3D04B-3F71-5E87-7212-BB5EDEF8BBA3}"/>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7042" t="5794" r="11101" b="9930"/>
            <a:stretch/>
          </p:blipFill>
          <p:spPr bwMode="auto">
            <a:xfrm>
              <a:off x="7623635" y="2053261"/>
              <a:ext cx="3857690" cy="397173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A close up of a puzzle piece&#10;&#10;Description automatically generated">
              <a:extLst>
                <a:ext uri="{FF2B5EF4-FFF2-40B4-BE49-F238E27FC236}">
                  <a16:creationId xmlns:a16="http://schemas.microsoft.com/office/drawing/2014/main" id="{5384FE8E-1FEC-255A-DA22-0FABE476669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3535290">
              <a:off x="8149952" y="5100076"/>
              <a:ext cx="693054" cy="274425"/>
            </a:xfrm>
            <a:prstGeom prst="rect">
              <a:avLst/>
            </a:prstGeom>
          </p:spPr>
        </p:pic>
        <p:pic>
          <p:nvPicPr>
            <p:cNvPr id="122" name="Picture 121" descr="A close up of a white and grey object&#10;&#10;Description automatically generated">
              <a:extLst>
                <a:ext uri="{FF2B5EF4-FFF2-40B4-BE49-F238E27FC236}">
                  <a16:creationId xmlns:a16="http://schemas.microsoft.com/office/drawing/2014/main" id="{34764066-87BF-7EF4-7BB6-CA702EA285E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3116316">
              <a:off x="10790917" y="2386804"/>
              <a:ext cx="760381" cy="245675"/>
            </a:xfrm>
            <a:prstGeom prst="rect">
              <a:avLst/>
            </a:prstGeom>
          </p:spPr>
        </p:pic>
        <p:pic>
          <p:nvPicPr>
            <p:cNvPr id="123" name="Picture 122" descr="A close-up of a piece of plastic&#10;&#10;Description automatically generated">
              <a:extLst>
                <a:ext uri="{FF2B5EF4-FFF2-40B4-BE49-F238E27FC236}">
                  <a16:creationId xmlns:a16="http://schemas.microsoft.com/office/drawing/2014/main" id="{3A28860D-927F-7FD5-4F30-A099FF7D574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9694447">
              <a:off x="8367841" y="2617089"/>
              <a:ext cx="434401" cy="215973"/>
            </a:xfrm>
            <a:prstGeom prst="rect">
              <a:avLst/>
            </a:prstGeom>
          </p:spPr>
        </p:pic>
      </p:grpSp>
      <p:sp>
        <p:nvSpPr>
          <p:cNvPr id="124" name="Rectangle 123">
            <a:extLst>
              <a:ext uri="{FF2B5EF4-FFF2-40B4-BE49-F238E27FC236}">
                <a16:creationId xmlns:a16="http://schemas.microsoft.com/office/drawing/2014/main" id="{C48D6A7E-7BEC-F418-43DD-7874E7CABB2B}"/>
              </a:ext>
            </a:extLst>
          </p:cNvPr>
          <p:cNvSpPr/>
          <p:nvPr/>
        </p:nvSpPr>
        <p:spPr>
          <a:xfrm>
            <a:off x="28703227" y="5821034"/>
            <a:ext cx="3534134" cy="11968042"/>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A collage of a rock with a red object attached to it&#10;&#10;AI-generated content may be incorrect.">
            <a:extLst>
              <a:ext uri="{FF2B5EF4-FFF2-40B4-BE49-F238E27FC236}">
                <a16:creationId xmlns:a16="http://schemas.microsoft.com/office/drawing/2014/main" id="{CF3CB2AE-D16D-BD53-63BD-D061F8CD037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048068" y="5994149"/>
            <a:ext cx="8432080" cy="5669806"/>
          </a:xfrm>
          <a:prstGeom prst="rect">
            <a:avLst/>
          </a:prstGeom>
        </p:spPr>
      </p:pic>
      <p:sp>
        <p:nvSpPr>
          <p:cNvPr id="23" name="TextBox 22">
            <a:extLst>
              <a:ext uri="{FF2B5EF4-FFF2-40B4-BE49-F238E27FC236}">
                <a16:creationId xmlns:a16="http://schemas.microsoft.com/office/drawing/2014/main" id="{2E030582-0762-279B-AF8E-96725006FC9F}"/>
              </a:ext>
            </a:extLst>
          </p:cNvPr>
          <p:cNvSpPr txBox="1"/>
          <p:nvPr/>
        </p:nvSpPr>
        <p:spPr>
          <a:xfrm>
            <a:off x="28160522" y="11649897"/>
            <a:ext cx="5873706"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3: Two-Row </a:t>
            </a:r>
            <a:r>
              <a:rPr lang="en-US" sz="2900" dirty="0" err="1">
                <a:solidFill>
                  <a:schemeClr val="accent6"/>
                </a:solidFill>
                <a:latin typeface="Times"/>
                <a:cs typeface="Minion Pro"/>
              </a:rPr>
              <a:t>Microspine</a:t>
            </a:r>
            <a:r>
              <a:rPr lang="en-US" sz="2900" dirty="0">
                <a:solidFill>
                  <a:schemeClr val="accent6"/>
                </a:solidFill>
                <a:latin typeface="Times"/>
                <a:cs typeface="Minion Pro"/>
              </a:rPr>
              <a:t> Array</a:t>
            </a:r>
            <a:endParaRPr lang="en-US" sz="2900" dirty="0">
              <a:solidFill>
                <a:schemeClr val="bg1">
                  <a:lumMod val="50000"/>
                </a:schemeClr>
              </a:solidFill>
              <a:latin typeface="Times"/>
              <a:cs typeface="Times"/>
            </a:endParaRPr>
          </a:p>
        </p:txBody>
      </p:sp>
      <p:cxnSp>
        <p:nvCxnSpPr>
          <p:cNvPr id="126" name="Straight Connector 125">
            <a:extLst>
              <a:ext uri="{FF2B5EF4-FFF2-40B4-BE49-F238E27FC236}">
                <a16:creationId xmlns:a16="http://schemas.microsoft.com/office/drawing/2014/main" id="{C9B74669-81AC-581A-3682-AB8E09633326}"/>
              </a:ext>
            </a:extLst>
          </p:cNvPr>
          <p:cNvCxnSpPr>
            <a:cxnSpLocks/>
          </p:cNvCxnSpPr>
          <p:nvPr/>
        </p:nvCxnSpPr>
        <p:spPr>
          <a:xfrm>
            <a:off x="30206529" y="17810002"/>
            <a:ext cx="1882146" cy="0"/>
          </a:xfrm>
          <a:prstGeom prst="line">
            <a:avLst/>
          </a:prstGeom>
          <a:ln w="38100">
            <a:solidFill>
              <a:srgbClr val="72434A"/>
            </a:solidFill>
          </a:ln>
          <a:effectLst>
            <a:outerShdw blurRad="50800" dist="12700" dir="5400000" sx="97000" sy="97000" algn="ctr" rotWithShape="0">
              <a:srgbClr val="000000">
                <a:alpha val="35000"/>
              </a:srgbClr>
            </a:outerShdw>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BD241008-204C-296A-CA31-13DADFE1183C}"/>
              </a:ext>
            </a:extLst>
          </p:cNvPr>
          <p:cNvCxnSpPr>
            <a:cxnSpLocks/>
          </p:cNvCxnSpPr>
          <p:nvPr/>
        </p:nvCxnSpPr>
        <p:spPr>
          <a:xfrm>
            <a:off x="30193784" y="5810250"/>
            <a:ext cx="1894891" cy="0"/>
          </a:xfrm>
          <a:prstGeom prst="line">
            <a:avLst/>
          </a:prstGeom>
          <a:ln w="38100">
            <a:solidFill>
              <a:srgbClr val="72434A"/>
            </a:solidFill>
          </a:ln>
        </p:spPr>
        <p:style>
          <a:lnRef idx="2">
            <a:schemeClr val="accent1"/>
          </a:lnRef>
          <a:fillRef idx="0">
            <a:schemeClr val="accent1"/>
          </a:fillRef>
          <a:effectRef idx="1">
            <a:schemeClr val="accent1"/>
          </a:effectRef>
          <a:fontRef idx="minor">
            <a:schemeClr val="tx1"/>
          </a:fontRef>
        </p:style>
      </p:cxnSp>
      <p:sp>
        <p:nvSpPr>
          <p:cNvPr id="1025" name="TextBox 1024">
            <a:extLst>
              <a:ext uri="{FF2B5EF4-FFF2-40B4-BE49-F238E27FC236}">
                <a16:creationId xmlns:a16="http://schemas.microsoft.com/office/drawing/2014/main" id="{74158314-D7B5-588C-690A-E12F8C421C19}"/>
              </a:ext>
            </a:extLst>
          </p:cNvPr>
          <p:cNvSpPr txBox="1"/>
          <p:nvPr/>
        </p:nvSpPr>
        <p:spPr>
          <a:xfrm>
            <a:off x="19451159" y="17826418"/>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2: Compliant </a:t>
            </a:r>
            <a:r>
              <a:rPr lang="en-US" sz="2900" dirty="0" err="1">
                <a:solidFill>
                  <a:schemeClr val="accent6"/>
                </a:solidFill>
                <a:latin typeface="Times"/>
                <a:cs typeface="Minion Pro"/>
              </a:rPr>
              <a:t>Microspine</a:t>
            </a:r>
            <a:r>
              <a:rPr lang="en-US" sz="2900" dirty="0">
                <a:solidFill>
                  <a:schemeClr val="accent6"/>
                </a:solidFill>
                <a:latin typeface="Times"/>
                <a:cs typeface="Minion Pro"/>
              </a:rPr>
              <a:t> Mechanism</a:t>
            </a:r>
            <a:endParaRPr lang="en-US" sz="2900" dirty="0">
              <a:solidFill>
                <a:schemeClr val="bg1">
                  <a:lumMod val="50000"/>
                </a:schemeClr>
              </a:solidFill>
              <a:latin typeface="Times"/>
              <a:cs typeface="Times"/>
            </a:endParaRPr>
          </a:p>
        </p:txBody>
      </p:sp>
      <p:sp>
        <p:nvSpPr>
          <p:cNvPr id="1027" name="TextBox 1026">
            <a:extLst>
              <a:ext uri="{FF2B5EF4-FFF2-40B4-BE49-F238E27FC236}">
                <a16:creationId xmlns:a16="http://schemas.microsoft.com/office/drawing/2014/main" id="{590D989B-32D0-92D0-F5A2-0B6E860C445A}"/>
              </a:ext>
            </a:extLst>
          </p:cNvPr>
          <p:cNvSpPr txBox="1"/>
          <p:nvPr/>
        </p:nvSpPr>
        <p:spPr>
          <a:xfrm>
            <a:off x="27173413" y="12270432"/>
            <a:ext cx="7535338" cy="5478423"/>
          </a:xfrm>
          <a:prstGeom prst="rect">
            <a:avLst/>
          </a:prstGeom>
          <a:noFill/>
        </p:spPr>
        <p:txBody>
          <a:bodyPr wrap="square" lIns="91440" tIns="45720" rIns="91440" bIns="45720" rtlCol="0" anchor="t">
            <a:spAutoFit/>
          </a:bodyPr>
          <a:lstStyle/>
          <a:p>
            <a:pPr algn="just"/>
            <a:r>
              <a:rPr lang="en-US" sz="3200" dirty="0">
                <a:solidFill>
                  <a:schemeClr val="accent6"/>
                </a:solidFill>
                <a:latin typeface="Times"/>
                <a:cs typeface="Minion Pro"/>
              </a:rPr>
              <a:t>The presented  design  utilizes a  two-row, stacked </a:t>
            </a:r>
            <a:r>
              <a:rPr lang="en-US" sz="3200" dirty="0" err="1">
                <a:solidFill>
                  <a:schemeClr val="accent6"/>
                </a:solidFill>
                <a:latin typeface="Times"/>
                <a:cs typeface="Minion Pro"/>
              </a:rPr>
              <a:t>microspine</a:t>
            </a:r>
            <a:r>
              <a:rPr lang="en-US" sz="3200" dirty="0">
                <a:solidFill>
                  <a:schemeClr val="accent6"/>
                </a:solidFill>
                <a:latin typeface="Times"/>
                <a:cs typeface="Minion Pro"/>
              </a:rPr>
              <a:t> array configuration shown in Fig. 3. This grouping offers additional gripping capabilities on extremely steep/irregular surfaces from the top row while not hindering the effectiveness of the more frequently active bottom row. </a:t>
            </a:r>
            <a:r>
              <a:rPr lang="en-US" sz="3100" b="1" dirty="0">
                <a:solidFill>
                  <a:srgbClr val="A32638"/>
                </a:solidFill>
                <a:latin typeface="Times"/>
                <a:cs typeface="Minion Pro"/>
              </a:rPr>
              <a:t>Crucially, not all </a:t>
            </a:r>
            <a:r>
              <a:rPr lang="en-US" sz="3100" b="1" dirty="0" err="1">
                <a:solidFill>
                  <a:srgbClr val="A32638"/>
                </a:solidFill>
                <a:latin typeface="Times"/>
                <a:cs typeface="Minion Pro"/>
              </a:rPr>
              <a:t>microspines</a:t>
            </a:r>
            <a:r>
              <a:rPr lang="en-US" sz="3100" b="1" dirty="0">
                <a:solidFill>
                  <a:srgbClr val="A32638"/>
                </a:solidFill>
                <a:latin typeface="Times"/>
                <a:cs typeface="Minion Pro"/>
              </a:rPr>
              <a:t> must interact with a surface for the </a:t>
            </a:r>
            <a:r>
              <a:rPr lang="en-US" sz="3100" b="1" dirty="0" err="1">
                <a:solidFill>
                  <a:srgbClr val="A32638"/>
                </a:solidFill>
                <a:latin typeface="Times"/>
                <a:cs typeface="Minion Pro"/>
              </a:rPr>
              <a:t>microspine</a:t>
            </a:r>
            <a:r>
              <a:rPr lang="en-US" sz="3100" b="1" dirty="0">
                <a:solidFill>
                  <a:srgbClr val="A32638"/>
                </a:solidFill>
                <a:latin typeface="Times"/>
                <a:cs typeface="Minion Pro"/>
              </a:rPr>
              <a:t> array to be effective. </a:t>
            </a:r>
            <a:r>
              <a:rPr lang="en-US" sz="3200" dirty="0">
                <a:solidFill>
                  <a:schemeClr val="accent6"/>
                </a:solidFill>
                <a:latin typeface="Times"/>
                <a:cs typeface="Minion Pro"/>
              </a:rPr>
              <a:t>The number changes with the surface contact angle and roughness.</a:t>
            </a:r>
          </a:p>
        </p:txBody>
      </p:sp>
      <p:grpSp>
        <p:nvGrpSpPr>
          <p:cNvPr id="2" name="Group 1">
            <a:extLst>
              <a:ext uri="{FF2B5EF4-FFF2-40B4-BE49-F238E27FC236}">
                <a16:creationId xmlns:a16="http://schemas.microsoft.com/office/drawing/2014/main" id="{741F8784-E09C-1FE6-5433-2121C5F1EFA6}"/>
              </a:ext>
            </a:extLst>
          </p:cNvPr>
          <p:cNvGrpSpPr/>
          <p:nvPr/>
        </p:nvGrpSpPr>
        <p:grpSpPr>
          <a:xfrm>
            <a:off x="1261234" y="24947843"/>
            <a:ext cx="1998908" cy="5043555"/>
            <a:chOff x="9490829" y="24947843"/>
            <a:chExt cx="1998908" cy="5043555"/>
          </a:xfrm>
        </p:grpSpPr>
        <p:pic>
          <p:nvPicPr>
            <p:cNvPr id="49" name="Picture 48" descr="A close-up of a fan&#10;&#10;Description automatically generated">
              <a:extLst>
                <a:ext uri="{FF2B5EF4-FFF2-40B4-BE49-F238E27FC236}">
                  <a16:creationId xmlns:a16="http://schemas.microsoft.com/office/drawing/2014/main" id="{CA02876F-0B79-E48A-8FFF-2A93964585B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490829" y="28212812"/>
              <a:ext cx="1998908" cy="1778586"/>
            </a:xfrm>
            <a:prstGeom prst="rect">
              <a:avLst/>
            </a:prstGeom>
          </p:spPr>
        </p:pic>
        <p:pic>
          <p:nvPicPr>
            <p:cNvPr id="54" name="Picture 53" descr="A white object with a metal object in the middle&#10;&#10;Description automatically generated with medium confidence">
              <a:extLst>
                <a:ext uri="{FF2B5EF4-FFF2-40B4-BE49-F238E27FC236}">
                  <a16:creationId xmlns:a16="http://schemas.microsoft.com/office/drawing/2014/main" id="{1716A338-1A6A-3DE1-1D1D-5BBF67ACEE8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521846" y="26590620"/>
              <a:ext cx="1967891" cy="1630378"/>
            </a:xfrm>
            <a:prstGeom prst="rect">
              <a:avLst/>
            </a:prstGeom>
          </p:spPr>
        </p:pic>
        <p:pic>
          <p:nvPicPr>
            <p:cNvPr id="58" name="Picture 57" descr="A green and black propeller&#10;&#10;Description automatically generated">
              <a:extLst>
                <a:ext uri="{FF2B5EF4-FFF2-40B4-BE49-F238E27FC236}">
                  <a16:creationId xmlns:a16="http://schemas.microsoft.com/office/drawing/2014/main" id="{D72CDB44-EA3A-99ED-05D0-CEF1A18FC2D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528245" y="24947843"/>
              <a:ext cx="1950475" cy="1646369"/>
            </a:xfrm>
            <a:prstGeom prst="rect">
              <a:avLst/>
            </a:prstGeom>
          </p:spPr>
        </p:pic>
        <p:sp>
          <p:nvSpPr>
            <p:cNvPr id="6" name="TextBox 5">
              <a:extLst>
                <a:ext uri="{FF2B5EF4-FFF2-40B4-BE49-F238E27FC236}">
                  <a16:creationId xmlns:a16="http://schemas.microsoft.com/office/drawing/2014/main" id="{991196D5-A3C7-F1B8-770D-01C1AE0E7A84}"/>
                </a:ext>
              </a:extLst>
            </p:cNvPr>
            <p:cNvSpPr txBox="1"/>
            <p:nvPr/>
          </p:nvSpPr>
          <p:spPr>
            <a:xfrm>
              <a:off x="10370569" y="26005792"/>
              <a:ext cx="997655" cy="538609"/>
            </a:xfrm>
            <a:prstGeom prst="rect">
              <a:avLst/>
            </a:prstGeom>
            <a:noFill/>
          </p:spPr>
          <p:txBody>
            <a:bodyPr wrap="square" lIns="91440" tIns="45720" rIns="91440" bIns="45720" rtlCol="0" anchor="t">
              <a:spAutoFit/>
            </a:bodyPr>
            <a:lstStyle/>
            <a:p>
              <a:pPr algn="ctr"/>
              <a:r>
                <a:rPr lang="en-US" sz="2900" b="1" dirty="0">
                  <a:solidFill>
                    <a:schemeClr val="accent6"/>
                  </a:solidFill>
                  <a:latin typeface="Times"/>
                  <a:cs typeface="Minion Pro"/>
                </a:rPr>
                <a:t>0ML</a:t>
              </a:r>
              <a:endParaRPr lang="en-US" sz="2900" b="1" dirty="0">
                <a:solidFill>
                  <a:schemeClr val="bg1">
                    <a:lumMod val="50000"/>
                  </a:schemeClr>
                </a:solidFill>
                <a:latin typeface="Times"/>
                <a:cs typeface="Times"/>
              </a:endParaRPr>
            </a:p>
          </p:txBody>
        </p:sp>
        <p:sp>
          <p:nvSpPr>
            <p:cNvPr id="11" name="TextBox 10">
              <a:extLst>
                <a:ext uri="{FF2B5EF4-FFF2-40B4-BE49-F238E27FC236}">
                  <a16:creationId xmlns:a16="http://schemas.microsoft.com/office/drawing/2014/main" id="{155E99D9-EDA5-E642-E2E8-B089DB028B4E}"/>
                </a:ext>
              </a:extLst>
            </p:cNvPr>
            <p:cNvSpPr txBox="1"/>
            <p:nvPr/>
          </p:nvSpPr>
          <p:spPr>
            <a:xfrm>
              <a:off x="9490829" y="27926943"/>
              <a:ext cx="997655" cy="538609"/>
            </a:xfrm>
            <a:prstGeom prst="rect">
              <a:avLst/>
            </a:prstGeom>
            <a:noFill/>
          </p:spPr>
          <p:txBody>
            <a:bodyPr wrap="square" lIns="91440" tIns="45720" rIns="91440" bIns="45720" rtlCol="0" anchor="t">
              <a:spAutoFit/>
            </a:bodyPr>
            <a:lstStyle/>
            <a:p>
              <a:pPr algn="ctr"/>
              <a:r>
                <a:rPr lang="en-US" sz="2900" b="1" dirty="0">
                  <a:solidFill>
                    <a:schemeClr val="accent6"/>
                  </a:solidFill>
                  <a:latin typeface="Times"/>
                  <a:cs typeface="Minion Pro"/>
                </a:rPr>
                <a:t>1ML</a:t>
              </a:r>
              <a:endParaRPr lang="en-US" sz="2900" b="1" dirty="0">
                <a:solidFill>
                  <a:schemeClr val="bg1">
                    <a:lumMod val="50000"/>
                  </a:schemeClr>
                </a:solidFill>
                <a:latin typeface="Times"/>
                <a:cs typeface="Times"/>
              </a:endParaRPr>
            </a:p>
          </p:txBody>
        </p:sp>
        <p:sp>
          <p:nvSpPr>
            <p:cNvPr id="27" name="TextBox 26">
              <a:extLst>
                <a:ext uri="{FF2B5EF4-FFF2-40B4-BE49-F238E27FC236}">
                  <a16:creationId xmlns:a16="http://schemas.microsoft.com/office/drawing/2014/main" id="{320BB459-C369-E65D-D6E7-805247221BDF}"/>
                </a:ext>
              </a:extLst>
            </p:cNvPr>
            <p:cNvSpPr txBox="1"/>
            <p:nvPr/>
          </p:nvSpPr>
          <p:spPr>
            <a:xfrm>
              <a:off x="9650502" y="29368085"/>
              <a:ext cx="997655" cy="538609"/>
            </a:xfrm>
            <a:prstGeom prst="rect">
              <a:avLst/>
            </a:prstGeom>
            <a:noFill/>
          </p:spPr>
          <p:txBody>
            <a:bodyPr wrap="square" lIns="91440" tIns="45720" rIns="91440" bIns="45720" rtlCol="0" anchor="t">
              <a:spAutoFit/>
            </a:bodyPr>
            <a:lstStyle/>
            <a:p>
              <a:pPr algn="ctr"/>
              <a:r>
                <a:rPr lang="en-US" sz="2900" b="1" dirty="0">
                  <a:solidFill>
                    <a:schemeClr val="accent6"/>
                  </a:solidFill>
                  <a:latin typeface="Times"/>
                  <a:cs typeface="Minion Pro"/>
                </a:rPr>
                <a:t>2ML</a:t>
              </a:r>
              <a:endParaRPr lang="en-US" sz="2900" b="1" dirty="0">
                <a:solidFill>
                  <a:schemeClr val="bg1">
                    <a:lumMod val="50000"/>
                  </a:schemeClr>
                </a:solidFill>
                <a:latin typeface="Times"/>
                <a:cs typeface="Times"/>
              </a:endParaRPr>
            </a:p>
          </p:txBody>
        </p:sp>
      </p:grpSp>
      <p:sp>
        <p:nvSpPr>
          <p:cNvPr id="43" name="TextBox 42">
            <a:extLst>
              <a:ext uri="{FF2B5EF4-FFF2-40B4-BE49-F238E27FC236}">
                <a16:creationId xmlns:a16="http://schemas.microsoft.com/office/drawing/2014/main" id="{510416BF-3DBF-9B28-6244-E9CC4CC721BC}"/>
              </a:ext>
            </a:extLst>
          </p:cNvPr>
          <p:cNvSpPr txBox="1"/>
          <p:nvPr/>
        </p:nvSpPr>
        <p:spPr>
          <a:xfrm>
            <a:off x="35675692" y="17826418"/>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4: </a:t>
            </a:r>
            <a:r>
              <a:rPr lang="en-US" sz="2900" dirty="0" err="1">
                <a:solidFill>
                  <a:schemeClr val="accent6"/>
                </a:solidFill>
                <a:latin typeface="Times"/>
                <a:cs typeface="Minion Pro"/>
              </a:rPr>
              <a:t>SoRo</a:t>
            </a:r>
            <a:r>
              <a:rPr lang="en-US" sz="2900" dirty="0">
                <a:solidFill>
                  <a:schemeClr val="accent6"/>
                </a:solidFill>
                <a:latin typeface="Times"/>
                <a:cs typeface="Minion Pro"/>
              </a:rPr>
              <a:t> Mechatronics</a:t>
            </a:r>
            <a:endParaRPr lang="en-US" sz="2900" dirty="0">
              <a:solidFill>
                <a:schemeClr val="bg1">
                  <a:lumMod val="50000"/>
                </a:schemeClr>
              </a:solidFill>
              <a:latin typeface="Times"/>
              <a:cs typeface="Times"/>
            </a:endParaRPr>
          </a:p>
        </p:txBody>
      </p:sp>
      <p:sp>
        <p:nvSpPr>
          <p:cNvPr id="59" name="TextBox 58">
            <a:extLst>
              <a:ext uri="{FF2B5EF4-FFF2-40B4-BE49-F238E27FC236}">
                <a16:creationId xmlns:a16="http://schemas.microsoft.com/office/drawing/2014/main" id="{F6F29C11-04E9-A230-CB46-92ED4D3885CA}"/>
              </a:ext>
            </a:extLst>
          </p:cNvPr>
          <p:cNvSpPr txBox="1"/>
          <p:nvPr/>
        </p:nvSpPr>
        <p:spPr>
          <a:xfrm>
            <a:off x="35702677" y="5826789"/>
            <a:ext cx="7025676" cy="6986528"/>
          </a:xfrm>
          <a:prstGeom prst="rect">
            <a:avLst/>
          </a:prstGeom>
          <a:noFill/>
        </p:spPr>
        <p:txBody>
          <a:bodyPr wrap="square" lIns="91440" tIns="45720" rIns="91440" bIns="45720" rtlCol="0" anchor="t">
            <a:spAutoFit/>
          </a:bodyPr>
          <a:lstStyle/>
          <a:p>
            <a:pPr algn="just"/>
            <a:r>
              <a:rPr lang="en-US" sz="3200" dirty="0">
                <a:solidFill>
                  <a:schemeClr val="accent6"/>
                </a:solidFill>
                <a:latin typeface="Times"/>
                <a:cs typeface="Minion Pro"/>
              </a:rPr>
              <a:t>A tetherless, three limb motor tendon actuated (MTA) </a:t>
            </a:r>
            <a:r>
              <a:rPr lang="en-US" sz="3200" dirty="0" err="1">
                <a:solidFill>
                  <a:schemeClr val="accent6"/>
                </a:solidFill>
                <a:latin typeface="Times"/>
                <a:cs typeface="Minion Pro"/>
              </a:rPr>
              <a:t>SoRo</a:t>
            </a:r>
            <a:r>
              <a:rPr lang="en-US" sz="3200" dirty="0">
                <a:solidFill>
                  <a:schemeClr val="accent6"/>
                </a:solidFill>
                <a:latin typeface="Times"/>
                <a:cs typeface="Minion Pro"/>
              </a:rPr>
              <a:t> is used as the experimental prototype. The major components of the mechatronics are shown in Fig. 4. Each limb is actuated using a tendon connected to a DC motor fixed at the base of the central hub which enables limb curling. The central PCB controls all electronics and is powered with a LiPo battery. Three of these robots are utilized with differing combinations of </a:t>
            </a:r>
            <a:r>
              <a:rPr lang="en-US" sz="3200" dirty="0" err="1">
                <a:solidFill>
                  <a:schemeClr val="accent6"/>
                </a:solidFill>
                <a:latin typeface="Times"/>
                <a:cs typeface="Minion Pro"/>
              </a:rPr>
              <a:t>microspine</a:t>
            </a:r>
            <a:r>
              <a:rPr lang="en-US" sz="3200" dirty="0">
                <a:solidFill>
                  <a:schemeClr val="accent6"/>
                </a:solidFill>
                <a:latin typeface="Times"/>
                <a:cs typeface="Minion Pro"/>
              </a:rPr>
              <a:t> arrays, but all of them contain </a:t>
            </a:r>
            <a:r>
              <a:rPr lang="en-US" sz="3200" dirty="0" err="1">
                <a:solidFill>
                  <a:schemeClr val="accent6"/>
                </a:solidFill>
                <a:latin typeface="Times"/>
                <a:cs typeface="Minion Pro"/>
              </a:rPr>
              <a:t>AprilTags</a:t>
            </a:r>
            <a:r>
              <a:rPr lang="en-US" sz="3200" dirty="0">
                <a:solidFill>
                  <a:schemeClr val="accent6"/>
                </a:solidFill>
                <a:latin typeface="Times"/>
                <a:cs typeface="Minion Pro"/>
              </a:rPr>
              <a:t> on each limb to aid in overhead tracking during field tests.</a:t>
            </a:r>
          </a:p>
        </p:txBody>
      </p:sp>
      <p:sp>
        <p:nvSpPr>
          <p:cNvPr id="12" name="TextBox 11">
            <a:extLst>
              <a:ext uri="{FF2B5EF4-FFF2-40B4-BE49-F238E27FC236}">
                <a16:creationId xmlns:a16="http://schemas.microsoft.com/office/drawing/2014/main" id="{D9547BC9-30F6-C6A4-7D0C-603FE09B5C00}"/>
              </a:ext>
            </a:extLst>
          </p:cNvPr>
          <p:cNvSpPr txBox="1"/>
          <p:nvPr/>
        </p:nvSpPr>
        <p:spPr>
          <a:xfrm>
            <a:off x="28409790" y="25666994"/>
            <a:ext cx="7218412" cy="4955203"/>
          </a:xfrm>
          <a:prstGeom prst="rect">
            <a:avLst/>
          </a:prstGeom>
          <a:noFill/>
        </p:spPr>
        <p:txBody>
          <a:bodyPr wrap="square" lIns="91440" tIns="45720" rIns="91440" bIns="45720" rtlCol="0" anchor="t">
            <a:spAutoFit/>
          </a:bodyPr>
          <a:lstStyle/>
          <a:p>
            <a:pPr algn="just"/>
            <a:r>
              <a:rPr lang="en-US" sz="3200" dirty="0">
                <a:solidFill>
                  <a:schemeClr val="accent6"/>
                </a:solidFill>
                <a:latin typeface="Times"/>
                <a:cs typeface="Times"/>
              </a:rPr>
              <a:t>For each of the 36 trials, the robots move for 60 gaits, resulting in a total of 2,160 gaits. Each gait results in relative change in position (∆X, ∆Y) in the robot </a:t>
            </a:r>
            <a:r>
              <a:rPr lang="en-US" sz="3200" dirty="0" err="1">
                <a:solidFill>
                  <a:schemeClr val="accent6"/>
                </a:solidFill>
                <a:latin typeface="Times"/>
                <a:cs typeface="Times"/>
              </a:rPr>
              <a:t>c.s</a:t>
            </a:r>
            <a:r>
              <a:rPr lang="en-US" sz="3200" dirty="0">
                <a:solidFill>
                  <a:schemeClr val="accent6"/>
                </a:solidFill>
                <a:latin typeface="Times"/>
                <a:cs typeface="Times"/>
              </a:rPr>
              <a:t>. The consistency is analyzed by examining the ∆X, ∆Y for every gait shown in Fig. 9a). The displacement per gait is visualized in Fig. 9b). </a:t>
            </a:r>
            <a:r>
              <a:rPr lang="en-US" sz="3000" b="1" dirty="0">
                <a:solidFill>
                  <a:srgbClr val="A32638"/>
                </a:solidFill>
                <a:latin typeface="Times"/>
                <a:cs typeface="Times"/>
              </a:rPr>
              <a:t>The relative standard deviation for 1ML and 2ML is lower than 0ML, indicating improved grip and repeatability.</a:t>
            </a:r>
          </a:p>
        </p:txBody>
      </p:sp>
      <p:sp>
        <p:nvSpPr>
          <p:cNvPr id="14" name="TextBox 13">
            <a:extLst>
              <a:ext uri="{FF2B5EF4-FFF2-40B4-BE49-F238E27FC236}">
                <a16:creationId xmlns:a16="http://schemas.microsoft.com/office/drawing/2014/main" id="{EC3382F0-4719-7B5E-F9B9-A1CB2BC2C331}"/>
              </a:ext>
            </a:extLst>
          </p:cNvPr>
          <p:cNvSpPr txBox="1"/>
          <p:nvPr/>
        </p:nvSpPr>
        <p:spPr>
          <a:xfrm>
            <a:off x="14464456" y="30007962"/>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7: Experimental Qualitative Results</a:t>
            </a:r>
            <a:endParaRPr lang="en-US" sz="2900" dirty="0">
              <a:solidFill>
                <a:schemeClr val="bg1">
                  <a:lumMod val="50000"/>
                </a:schemeClr>
              </a:solidFill>
              <a:latin typeface="Times"/>
              <a:cs typeface="Times"/>
            </a:endParaRPr>
          </a:p>
        </p:txBody>
      </p:sp>
      <p:sp>
        <p:nvSpPr>
          <p:cNvPr id="16" name="TextBox 15">
            <a:extLst>
              <a:ext uri="{FF2B5EF4-FFF2-40B4-BE49-F238E27FC236}">
                <a16:creationId xmlns:a16="http://schemas.microsoft.com/office/drawing/2014/main" id="{CB397C90-9B10-F408-3FC1-6ADC2DFFDB2E}"/>
              </a:ext>
            </a:extLst>
          </p:cNvPr>
          <p:cNvSpPr txBox="1"/>
          <p:nvPr/>
        </p:nvSpPr>
        <p:spPr>
          <a:xfrm>
            <a:off x="36021018" y="29974834"/>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9: Gait Analysis</a:t>
            </a:r>
            <a:endParaRPr lang="en-US" sz="2900" dirty="0">
              <a:solidFill>
                <a:schemeClr val="bg1">
                  <a:lumMod val="50000"/>
                </a:schemeClr>
              </a:solidFill>
              <a:latin typeface="Times"/>
              <a:cs typeface="Times"/>
            </a:endParaRPr>
          </a:p>
        </p:txBody>
      </p:sp>
      <p:sp>
        <p:nvSpPr>
          <p:cNvPr id="17" name="TextBox 16">
            <a:extLst>
              <a:ext uri="{FF2B5EF4-FFF2-40B4-BE49-F238E27FC236}">
                <a16:creationId xmlns:a16="http://schemas.microsoft.com/office/drawing/2014/main" id="{FAABF4B9-859E-6D3B-DA7C-8A405F64BC66}"/>
              </a:ext>
            </a:extLst>
          </p:cNvPr>
          <p:cNvSpPr txBox="1"/>
          <p:nvPr/>
        </p:nvSpPr>
        <p:spPr>
          <a:xfrm>
            <a:off x="28901505" y="25118846"/>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8: Average Displacement</a:t>
            </a:r>
            <a:endParaRPr lang="en-US" sz="2900" dirty="0">
              <a:solidFill>
                <a:schemeClr val="bg1">
                  <a:lumMod val="50000"/>
                </a:schemeClr>
              </a:solidFill>
              <a:latin typeface="Times"/>
              <a:cs typeface="Times"/>
            </a:endParaRPr>
          </a:p>
        </p:txBody>
      </p:sp>
      <p:sp>
        <p:nvSpPr>
          <p:cNvPr id="18" name="TextBox 17">
            <a:extLst>
              <a:ext uri="{FF2B5EF4-FFF2-40B4-BE49-F238E27FC236}">
                <a16:creationId xmlns:a16="http://schemas.microsoft.com/office/drawing/2014/main" id="{ED2DA588-BB39-6AA1-B1B8-6ED18AE275B5}"/>
              </a:ext>
            </a:extLst>
          </p:cNvPr>
          <p:cNvSpPr txBox="1"/>
          <p:nvPr/>
        </p:nvSpPr>
        <p:spPr>
          <a:xfrm>
            <a:off x="22772829" y="19808577"/>
            <a:ext cx="5483309" cy="10926068"/>
          </a:xfrm>
          <a:prstGeom prst="rect">
            <a:avLst/>
          </a:prstGeom>
          <a:noFill/>
        </p:spPr>
        <p:txBody>
          <a:bodyPr wrap="square" lIns="91440" tIns="45720" rIns="91440" bIns="45720" rtlCol="0" anchor="t">
            <a:spAutoFit/>
          </a:bodyPr>
          <a:lstStyle/>
          <a:p>
            <a:pPr algn="just"/>
            <a:r>
              <a:rPr lang="en-US" sz="3200" dirty="0">
                <a:solidFill>
                  <a:schemeClr val="accent6"/>
                </a:solidFill>
                <a:latin typeface="Times"/>
                <a:cs typeface="Times"/>
              </a:rPr>
              <a:t>The translation results of 0ML, 1ML, and 2ML are compared on four surfaces with an example of the path of each prototype on each surface provided in Fig. 7. Fig. 8 shows the average displacement and standard deviation of the three trials per prototype/surface combination. On concrete, 1ML had an average displacement of 39.63cm which is over 30 times as much as the 1.32cm that 0ML traveled. 2ML traveled 14.13cm, nearly 11 times as much as 0ML. 1ML traveled ~25 times more than and 2ML 18 times more than 0ML on brick.  All </a:t>
            </a:r>
            <a:r>
              <a:rPr lang="en-US" sz="3200" dirty="0" err="1">
                <a:solidFill>
                  <a:schemeClr val="accent6"/>
                </a:solidFill>
                <a:latin typeface="Times"/>
                <a:cs typeface="Times"/>
              </a:rPr>
              <a:t>SoRos</a:t>
            </a:r>
            <a:r>
              <a:rPr lang="en-US" sz="3200" dirty="0">
                <a:solidFill>
                  <a:schemeClr val="accent6"/>
                </a:solidFill>
                <a:latin typeface="Times"/>
                <a:cs typeface="Times"/>
              </a:rPr>
              <a:t> struggled in sand, but both 1ML and 2ML overcame obstacles on the forest floor that blocked 0ML.</a:t>
            </a:r>
            <a:endParaRPr lang="en-US" sz="1400" dirty="0">
              <a:solidFill>
                <a:schemeClr val="accent6"/>
              </a:solidFill>
              <a:latin typeface="Times"/>
              <a:cs typeface="Times"/>
            </a:endParaRPr>
          </a:p>
        </p:txBody>
      </p:sp>
    </p:spTree>
    <p:extLst>
      <p:ext uri="{BB962C8B-B14F-4D97-AF65-F5344CB8AC3E}">
        <p14:creationId xmlns:p14="http://schemas.microsoft.com/office/powerpoint/2010/main" val="476967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DB51160-E04E-54D2-6649-78993F818175}"/>
            </a:ext>
          </a:extLst>
        </p:cNvPr>
        <p:cNvGrpSpPr/>
        <p:nvPr/>
      </p:nvGrpSpPr>
      <p:grpSpPr>
        <a:xfrm>
          <a:off x="0" y="0"/>
          <a:ext cx="0" cy="0"/>
          <a:chOff x="0" y="0"/>
          <a:chExt cx="0" cy="0"/>
        </a:xfrm>
      </p:grpSpPr>
      <p:sp>
        <p:nvSpPr>
          <p:cNvPr id="56" name="Rectangle 55">
            <a:extLst>
              <a:ext uri="{FF2B5EF4-FFF2-40B4-BE49-F238E27FC236}">
                <a16:creationId xmlns:a16="http://schemas.microsoft.com/office/drawing/2014/main" id="{45640ED9-B037-27DC-9B0D-CCE61C50958E}"/>
              </a:ext>
            </a:extLst>
          </p:cNvPr>
          <p:cNvSpPr/>
          <p:nvPr/>
        </p:nvSpPr>
        <p:spPr>
          <a:xfrm>
            <a:off x="12210548" y="18638683"/>
            <a:ext cx="30789146" cy="11928169"/>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B0ED2D2-7FC0-7D17-228C-1B5ED14735D7}"/>
              </a:ext>
            </a:extLst>
          </p:cNvPr>
          <p:cNvSpPr/>
          <p:nvPr/>
        </p:nvSpPr>
        <p:spPr>
          <a:xfrm>
            <a:off x="17760623" y="4592964"/>
            <a:ext cx="20499342" cy="13781952"/>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D08A9C-82FC-C858-BE01-9A1B7B65D464}"/>
              </a:ext>
            </a:extLst>
          </p:cNvPr>
          <p:cNvSpPr/>
          <p:nvPr/>
        </p:nvSpPr>
        <p:spPr>
          <a:xfrm>
            <a:off x="891506" y="18651606"/>
            <a:ext cx="11011736" cy="11928169"/>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AD45593-9626-C073-6631-E8F3ED977EFF}"/>
              </a:ext>
            </a:extLst>
          </p:cNvPr>
          <p:cNvSpPr/>
          <p:nvPr/>
        </p:nvSpPr>
        <p:spPr>
          <a:xfrm>
            <a:off x="891506" y="4592964"/>
            <a:ext cx="16597776" cy="13781952"/>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A1E45E6-B4B6-F6FF-BDF7-4270DD415C47}"/>
              </a:ext>
            </a:extLst>
          </p:cNvPr>
          <p:cNvSpPr txBox="1"/>
          <p:nvPr/>
        </p:nvSpPr>
        <p:spPr>
          <a:xfrm>
            <a:off x="1319774" y="5831011"/>
            <a:ext cx="5277663" cy="6186309"/>
          </a:xfrm>
          <a:prstGeom prst="rect">
            <a:avLst/>
          </a:prstGeom>
          <a:noFill/>
        </p:spPr>
        <p:txBody>
          <a:bodyPr wrap="square" lIns="91440" tIns="45720" rIns="91440" bIns="45720" rtlCol="0" anchor="t">
            <a:spAutoFit/>
          </a:bodyPr>
          <a:lstStyle/>
          <a:p>
            <a:pPr algn="just"/>
            <a:r>
              <a:rPr lang="en-US" sz="3600" dirty="0" err="1">
                <a:solidFill>
                  <a:schemeClr val="accent6"/>
                </a:solidFill>
                <a:latin typeface="Times"/>
                <a:cs typeface="Minion Pro"/>
              </a:rPr>
              <a:t>Microspine</a:t>
            </a:r>
            <a:r>
              <a:rPr lang="en-US" sz="3600" dirty="0">
                <a:solidFill>
                  <a:schemeClr val="accent6"/>
                </a:solidFill>
                <a:latin typeface="Times"/>
                <a:cs typeface="Minion Pro"/>
              </a:rPr>
              <a:t> grippers are small spines commonly found on insect legs that reinforce surface interaction by engaging with asperities to increase traction. Integrating an array of these </a:t>
            </a:r>
            <a:r>
              <a:rPr lang="en-US" sz="3600" dirty="0" err="1">
                <a:solidFill>
                  <a:schemeClr val="accent6"/>
                </a:solidFill>
                <a:latin typeface="Times"/>
                <a:cs typeface="Minion Pro"/>
              </a:rPr>
              <a:t>microspines</a:t>
            </a:r>
            <a:r>
              <a:rPr lang="en-US" sz="3600" dirty="0">
                <a:solidFill>
                  <a:schemeClr val="accent6"/>
                </a:solidFill>
                <a:latin typeface="Times"/>
                <a:cs typeface="Minion Pro"/>
              </a:rPr>
              <a:t> into the limbs or undercarriage of a robot can  increase  its  ability  to</a:t>
            </a:r>
            <a:endParaRPr lang="en-US" sz="3600" dirty="0">
              <a:solidFill>
                <a:schemeClr val="bg1">
                  <a:lumMod val="50000"/>
                </a:schemeClr>
              </a:solidFill>
              <a:latin typeface="Times"/>
              <a:cs typeface="Times"/>
            </a:endParaRPr>
          </a:p>
        </p:txBody>
      </p:sp>
      <p:sp>
        <p:nvSpPr>
          <p:cNvPr id="4" name="TextBox 3">
            <a:extLst>
              <a:ext uri="{FF2B5EF4-FFF2-40B4-BE49-F238E27FC236}">
                <a16:creationId xmlns:a16="http://schemas.microsoft.com/office/drawing/2014/main" id="{266A0DB8-0FF0-B5F9-6EC9-A1744792D10D}"/>
              </a:ext>
            </a:extLst>
          </p:cNvPr>
          <p:cNvSpPr txBox="1"/>
          <p:nvPr/>
        </p:nvSpPr>
        <p:spPr>
          <a:xfrm>
            <a:off x="6921625" y="-190509"/>
            <a:ext cx="184666" cy="1415772"/>
          </a:xfrm>
          <a:prstGeom prst="rect">
            <a:avLst/>
          </a:prstGeom>
          <a:noFill/>
        </p:spPr>
        <p:txBody>
          <a:bodyPr wrap="none" rtlCol="0">
            <a:spAutoFit/>
          </a:bodyPr>
          <a:lstStyle/>
          <a:p>
            <a:endParaRPr lang="en-US" dirty="0"/>
          </a:p>
        </p:txBody>
      </p:sp>
      <p:sp>
        <p:nvSpPr>
          <p:cNvPr id="57" name="TextBox 56">
            <a:extLst>
              <a:ext uri="{FF2B5EF4-FFF2-40B4-BE49-F238E27FC236}">
                <a16:creationId xmlns:a16="http://schemas.microsoft.com/office/drawing/2014/main" id="{3B0FBA37-4432-D746-C1C0-42F10C0E5E5E}"/>
              </a:ext>
            </a:extLst>
          </p:cNvPr>
          <p:cNvSpPr txBox="1"/>
          <p:nvPr/>
        </p:nvSpPr>
        <p:spPr>
          <a:xfrm>
            <a:off x="6682340" y="315616"/>
            <a:ext cx="29686250" cy="4031873"/>
          </a:xfrm>
          <a:prstGeom prst="rect">
            <a:avLst/>
          </a:prstGeom>
          <a:noFill/>
        </p:spPr>
        <p:txBody>
          <a:bodyPr lIns="91440" tIns="45720" rIns="91440" bIns="45720" anchor="t">
            <a:spAutoFit/>
          </a:bodyPr>
          <a:lstStyle/>
          <a:p>
            <a:pPr algn="ctr" defTabSz="2194560" fontAlgn="auto">
              <a:spcAft>
                <a:spcPts val="0"/>
              </a:spcAft>
              <a:defRPr/>
            </a:pPr>
            <a:r>
              <a:rPr lang="en-US" sz="8000" b="1" dirty="0">
                <a:solidFill>
                  <a:schemeClr val="bg1">
                    <a:lumMod val="50000"/>
                  </a:schemeClr>
                </a:solidFill>
                <a:latin typeface="Times New Roman" panose="02020603050405020304" pitchFamily="18" charset="0"/>
                <a:cs typeface="Times New Roman" panose="02020603050405020304" pitchFamily="18" charset="0"/>
              </a:rPr>
              <a:t>Improving Grip Stability Using Passive Compliant </a:t>
            </a:r>
            <a:r>
              <a:rPr lang="en-US" sz="8000" b="1" dirty="0" err="1">
                <a:solidFill>
                  <a:schemeClr val="bg1">
                    <a:lumMod val="50000"/>
                  </a:schemeClr>
                </a:solidFill>
                <a:latin typeface="Times New Roman" panose="02020603050405020304" pitchFamily="18" charset="0"/>
                <a:cs typeface="Times New Roman" panose="02020603050405020304" pitchFamily="18" charset="0"/>
              </a:rPr>
              <a:t>Microspine</a:t>
            </a:r>
            <a:r>
              <a:rPr lang="en-US" sz="8000" b="1" dirty="0">
                <a:solidFill>
                  <a:schemeClr val="bg1">
                    <a:lumMod val="50000"/>
                  </a:schemeClr>
                </a:solidFill>
                <a:latin typeface="Times New Roman" panose="02020603050405020304" pitchFamily="18" charset="0"/>
                <a:cs typeface="Times New Roman" panose="02020603050405020304" pitchFamily="18" charset="0"/>
              </a:rPr>
              <a:t> Arrays for Soft Robots in Unstructured Terrain</a:t>
            </a:r>
          </a:p>
          <a:p>
            <a:pPr algn="ctr" defTabSz="2194560" fontAlgn="auto">
              <a:spcBef>
                <a:spcPts val="0"/>
              </a:spcBef>
              <a:spcAft>
                <a:spcPts val="0"/>
              </a:spcAft>
              <a:defRPr/>
            </a:pPr>
            <a:r>
              <a:rPr lang="en-US" sz="4800" b="1" i="1" dirty="0">
                <a:solidFill>
                  <a:schemeClr val="bg1">
                    <a:lumMod val="50000"/>
                  </a:schemeClr>
                </a:solidFill>
                <a:latin typeface="Times New Roman" panose="02020603050405020304" pitchFamily="18" charset="0"/>
                <a:cs typeface="Times New Roman" panose="02020603050405020304" pitchFamily="18" charset="0"/>
              </a:rPr>
              <a:t>Lauren Ervin, Harish Bezawada, and Vishesh Vikas</a:t>
            </a:r>
          </a:p>
          <a:p>
            <a:pPr algn="ctr" defTabSz="2194560" fontAlgn="auto">
              <a:spcBef>
                <a:spcPts val="0"/>
              </a:spcBef>
              <a:spcAft>
                <a:spcPts val="0"/>
              </a:spcAft>
              <a:defRPr/>
            </a:pPr>
            <a:r>
              <a:rPr lang="en-US" sz="4800" b="1" dirty="0">
                <a:solidFill>
                  <a:schemeClr val="bg1">
                    <a:lumMod val="50000"/>
                  </a:schemeClr>
                </a:solidFill>
                <a:latin typeface="Times New Roman" panose="02020603050405020304" pitchFamily="18" charset="0"/>
                <a:cs typeface="Times New Roman" panose="02020603050405020304" pitchFamily="18" charset="0"/>
              </a:rPr>
              <a:t>Agile Robotics Lab, The University of Alabama</a:t>
            </a:r>
            <a:endParaRPr lang="en-US" sz="48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860DD902-AC39-03DA-4DF1-8C81C801844E}"/>
              </a:ext>
            </a:extLst>
          </p:cNvPr>
          <p:cNvGrpSpPr/>
          <p:nvPr/>
        </p:nvGrpSpPr>
        <p:grpSpPr>
          <a:xfrm>
            <a:off x="1152763" y="18800484"/>
            <a:ext cx="10530778" cy="1505287"/>
            <a:chOff x="1214776" y="13562556"/>
            <a:chExt cx="10053638" cy="1505287"/>
          </a:xfrm>
        </p:grpSpPr>
        <p:sp>
          <p:nvSpPr>
            <p:cNvPr id="69" name="Rectangle 68">
              <a:extLst>
                <a:ext uri="{FF2B5EF4-FFF2-40B4-BE49-F238E27FC236}">
                  <a16:creationId xmlns:a16="http://schemas.microsoft.com/office/drawing/2014/main" id="{9E9E4378-4D7E-5784-2B97-3E61C72EC775}"/>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70" name="TextBox 69">
              <a:extLst>
                <a:ext uri="{FF2B5EF4-FFF2-40B4-BE49-F238E27FC236}">
                  <a16:creationId xmlns:a16="http://schemas.microsoft.com/office/drawing/2014/main" id="{B343CC12-6D4E-BF7D-2EE1-6D6130DBA158}"/>
                </a:ext>
              </a:extLst>
            </p:cNvPr>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Field Experiments</a:t>
              </a:r>
            </a:p>
            <a:p>
              <a:pPr algn="ctr" defTabSz="2194560" fontAlgn="auto">
                <a:spcBef>
                  <a:spcPts val="0"/>
                </a:spcBef>
                <a:spcAft>
                  <a:spcPts val="0"/>
                </a:spcAft>
                <a:defRPr/>
              </a:pPr>
              <a:endParaRPr lang="en-US" sz="4400" dirty="0">
                <a:solidFill>
                  <a:schemeClr val="bg1"/>
                </a:solidFill>
                <a:latin typeface="Verdana"/>
                <a:cs typeface="Verdana"/>
              </a:endParaRPr>
            </a:p>
          </p:txBody>
        </p:sp>
      </p:grpSp>
      <p:grpSp>
        <p:nvGrpSpPr>
          <p:cNvPr id="3" name="Group 2">
            <a:extLst>
              <a:ext uri="{FF2B5EF4-FFF2-40B4-BE49-F238E27FC236}">
                <a16:creationId xmlns:a16="http://schemas.microsoft.com/office/drawing/2014/main" id="{C248FA2D-F974-EFAD-6E4A-2BFC4668F7D0}"/>
              </a:ext>
            </a:extLst>
          </p:cNvPr>
          <p:cNvGrpSpPr/>
          <p:nvPr/>
        </p:nvGrpSpPr>
        <p:grpSpPr>
          <a:xfrm>
            <a:off x="17994087" y="4816194"/>
            <a:ext cx="20031638" cy="914400"/>
            <a:chOff x="11913973" y="6537868"/>
            <a:chExt cx="20551989" cy="914400"/>
          </a:xfrm>
        </p:grpSpPr>
        <p:sp>
          <p:nvSpPr>
            <p:cNvPr id="71" name="Rectangle 70">
              <a:extLst>
                <a:ext uri="{FF2B5EF4-FFF2-40B4-BE49-F238E27FC236}">
                  <a16:creationId xmlns:a16="http://schemas.microsoft.com/office/drawing/2014/main" id="{91131C60-DABD-605B-FA8C-29BCE60C59C1}"/>
                </a:ext>
              </a:extLst>
            </p:cNvPr>
            <p:cNvSpPr/>
            <p:nvPr/>
          </p:nvSpPr>
          <p:spPr>
            <a:xfrm>
              <a:off x="11913973" y="6537868"/>
              <a:ext cx="20551989"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72" name="TextBox 71">
              <a:extLst>
                <a:ext uri="{FF2B5EF4-FFF2-40B4-BE49-F238E27FC236}">
                  <a16:creationId xmlns:a16="http://schemas.microsoft.com/office/drawing/2014/main" id="{6FDAB385-BC75-EA86-B31C-DA99593E2AC0}"/>
                </a:ext>
              </a:extLst>
            </p:cNvPr>
            <p:cNvSpPr txBox="1"/>
            <p:nvPr/>
          </p:nvSpPr>
          <p:spPr>
            <a:xfrm>
              <a:off x="12667165" y="6590346"/>
              <a:ext cx="18952304" cy="777986"/>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a:spAutoFit/>
            </a:bodyPr>
            <a:lstStyle/>
            <a:p>
              <a:pPr algn="ctr" defTabSz="2194560" fontAlgn="auto">
                <a:spcBef>
                  <a:spcPts val="0"/>
                </a:spcBef>
                <a:spcAft>
                  <a:spcPts val="0"/>
                </a:spcAft>
                <a:defRPr/>
              </a:pPr>
              <a:r>
                <a:rPr lang="en-US" sz="4400" dirty="0">
                  <a:solidFill>
                    <a:schemeClr val="bg1"/>
                  </a:solidFill>
                  <a:latin typeface="Verdana"/>
                  <a:cs typeface="Verdana"/>
                </a:rPr>
                <a:t>Compliant </a:t>
              </a:r>
              <a:r>
                <a:rPr lang="en-US" sz="4400" dirty="0" err="1">
                  <a:solidFill>
                    <a:schemeClr val="bg1"/>
                  </a:solidFill>
                  <a:latin typeface="Verdana"/>
                  <a:cs typeface="Verdana"/>
                </a:rPr>
                <a:t>Microspine</a:t>
              </a:r>
              <a:r>
                <a:rPr lang="en-US" sz="4400" dirty="0">
                  <a:solidFill>
                    <a:schemeClr val="bg1"/>
                  </a:solidFill>
                  <a:latin typeface="Verdana"/>
                  <a:cs typeface="Verdana"/>
                </a:rPr>
                <a:t> Mechanism and Array Integration</a:t>
              </a:r>
            </a:p>
          </p:txBody>
        </p:sp>
      </p:grpSp>
      <p:sp>
        <p:nvSpPr>
          <p:cNvPr id="82" name="Rectangle 81">
            <a:extLst>
              <a:ext uri="{FF2B5EF4-FFF2-40B4-BE49-F238E27FC236}">
                <a16:creationId xmlns:a16="http://schemas.microsoft.com/office/drawing/2014/main" id="{EC5C5DD2-7251-7E3F-4829-1DAA791DEC70}"/>
              </a:ext>
            </a:extLst>
          </p:cNvPr>
          <p:cNvSpPr/>
          <p:nvPr/>
        </p:nvSpPr>
        <p:spPr>
          <a:xfrm>
            <a:off x="0" y="30893931"/>
            <a:ext cx="43891200" cy="2024468"/>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pic>
        <p:nvPicPr>
          <p:cNvPr id="85" name="Picture 13" descr="nameplate201_WHITE.eps">
            <a:extLst>
              <a:ext uri="{FF2B5EF4-FFF2-40B4-BE49-F238E27FC236}">
                <a16:creationId xmlns:a16="http://schemas.microsoft.com/office/drawing/2014/main" id="{630BEAEC-59EE-0B7E-DA62-36ECE4B808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69684" y="31567313"/>
            <a:ext cx="9085603" cy="472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6" name="Picture 2" descr="ASGC Logo">
            <a:extLst>
              <a:ext uri="{FF2B5EF4-FFF2-40B4-BE49-F238E27FC236}">
                <a16:creationId xmlns:a16="http://schemas.microsoft.com/office/drawing/2014/main" id="{F4FF5CA2-F847-20DD-F682-5B0B32289F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99485" y="514979"/>
            <a:ext cx="2250407" cy="22504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0245640-F494-B36B-3A33-23F55894CB77}"/>
              </a:ext>
            </a:extLst>
          </p:cNvPr>
          <p:cNvPicPr>
            <a:picLocks noChangeAspect="1"/>
          </p:cNvPicPr>
          <p:nvPr/>
        </p:nvPicPr>
        <p:blipFill>
          <a:blip r:embed="rId5"/>
          <a:stretch>
            <a:fillRect/>
          </a:stretch>
        </p:blipFill>
        <p:spPr>
          <a:xfrm>
            <a:off x="3194770" y="1963611"/>
            <a:ext cx="4952477" cy="2559241"/>
          </a:xfrm>
          <a:prstGeom prst="rect">
            <a:avLst/>
          </a:prstGeom>
        </p:spPr>
      </p:pic>
      <p:grpSp>
        <p:nvGrpSpPr>
          <p:cNvPr id="25" name="Group 24">
            <a:extLst>
              <a:ext uri="{FF2B5EF4-FFF2-40B4-BE49-F238E27FC236}">
                <a16:creationId xmlns:a16="http://schemas.microsoft.com/office/drawing/2014/main" id="{43E48973-318D-49A4-AA97-DC0EF44ECCA5}"/>
              </a:ext>
            </a:extLst>
          </p:cNvPr>
          <p:cNvGrpSpPr/>
          <p:nvPr/>
        </p:nvGrpSpPr>
        <p:grpSpPr>
          <a:xfrm>
            <a:off x="1162848" y="4788906"/>
            <a:ext cx="16108168" cy="914400"/>
            <a:chOff x="1214776" y="13562556"/>
            <a:chExt cx="10053638" cy="914400"/>
          </a:xfrm>
        </p:grpSpPr>
        <p:sp>
          <p:nvSpPr>
            <p:cNvPr id="28" name="Rectangle 27">
              <a:extLst>
                <a:ext uri="{FF2B5EF4-FFF2-40B4-BE49-F238E27FC236}">
                  <a16:creationId xmlns:a16="http://schemas.microsoft.com/office/drawing/2014/main" id="{DA984AE3-8579-8117-4082-47AE22FC68A2}"/>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30" name="TextBox 29">
              <a:extLst>
                <a:ext uri="{FF2B5EF4-FFF2-40B4-BE49-F238E27FC236}">
                  <a16:creationId xmlns:a16="http://schemas.microsoft.com/office/drawing/2014/main" id="{8CDDE14C-FC0F-02AD-44F3-BF66BAEF6758}"/>
                </a:ext>
              </a:extLst>
            </p:cNvPr>
            <p:cNvSpPr txBox="1"/>
            <p:nvPr/>
          </p:nvSpPr>
          <p:spPr>
            <a:xfrm>
              <a:off x="1238609" y="13614724"/>
              <a:ext cx="10011332" cy="76944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a:spAutoFit/>
            </a:bodyPr>
            <a:lstStyle/>
            <a:p>
              <a:pPr algn="ctr" defTabSz="2194560" fontAlgn="auto">
                <a:spcBef>
                  <a:spcPts val="0"/>
                </a:spcBef>
                <a:spcAft>
                  <a:spcPts val="0"/>
                </a:spcAft>
                <a:defRPr/>
              </a:pPr>
              <a:r>
                <a:rPr lang="en-US" sz="4400" dirty="0">
                  <a:solidFill>
                    <a:schemeClr val="bg1"/>
                  </a:solidFill>
                  <a:latin typeface="Verdana"/>
                  <a:cs typeface="Verdana"/>
                </a:rPr>
                <a:t>Introduction and Motivation</a:t>
              </a:r>
            </a:p>
          </p:txBody>
        </p:sp>
      </p:grpSp>
      <p:sp>
        <p:nvSpPr>
          <p:cNvPr id="31" name="TextBox 30">
            <a:extLst>
              <a:ext uri="{FF2B5EF4-FFF2-40B4-BE49-F238E27FC236}">
                <a16:creationId xmlns:a16="http://schemas.microsoft.com/office/drawing/2014/main" id="{73ED0930-7B90-A833-93D7-2B6557D5954C}"/>
              </a:ext>
            </a:extLst>
          </p:cNvPr>
          <p:cNvSpPr txBox="1"/>
          <p:nvPr/>
        </p:nvSpPr>
        <p:spPr>
          <a:xfrm>
            <a:off x="18069817" y="5739096"/>
            <a:ext cx="11358263" cy="7232749"/>
          </a:xfrm>
          <a:prstGeom prst="rect">
            <a:avLst/>
          </a:prstGeom>
          <a:noFill/>
        </p:spPr>
        <p:txBody>
          <a:bodyPr wrap="square" lIns="91440" tIns="45720" rIns="91440" bIns="45720" rtlCol="0" anchor="t">
            <a:spAutoFit/>
          </a:bodyPr>
          <a:lstStyle/>
          <a:p>
            <a:pPr algn="just"/>
            <a:r>
              <a:rPr lang="en-US" sz="3600" dirty="0">
                <a:solidFill>
                  <a:schemeClr val="accent6"/>
                </a:solidFill>
                <a:latin typeface="Times"/>
                <a:cs typeface="Minion Pro"/>
              </a:rPr>
              <a:t>There are three critical design parameters that impact the effectiveness of the </a:t>
            </a:r>
            <a:r>
              <a:rPr lang="en-US" sz="3600" dirty="0" err="1">
                <a:solidFill>
                  <a:schemeClr val="accent6"/>
                </a:solidFill>
                <a:latin typeface="Times"/>
                <a:cs typeface="Minion Pro"/>
              </a:rPr>
              <a:t>microspine</a:t>
            </a:r>
            <a:r>
              <a:rPr lang="en-US" sz="3600" dirty="0">
                <a:solidFill>
                  <a:schemeClr val="accent6"/>
                </a:solidFill>
                <a:latin typeface="Times"/>
                <a:cs typeface="Minion Pro"/>
              </a:rPr>
              <a:t> mechanism shown in Fig. 2:</a:t>
            </a:r>
          </a:p>
          <a:p>
            <a:pPr algn="just"/>
            <a:endParaRPr lang="en-US" sz="1100" dirty="0">
              <a:solidFill>
                <a:schemeClr val="accent6"/>
              </a:solidFill>
              <a:latin typeface="Times"/>
              <a:cs typeface="Minion Pro"/>
            </a:endParaRPr>
          </a:p>
          <a:p>
            <a:pPr marL="514350" indent="-514350" algn="just">
              <a:buFont typeface="+mj-lt"/>
              <a:buAutoNum type="arabicPeriod"/>
            </a:pPr>
            <a:r>
              <a:rPr lang="en-US" sz="3600" b="1" dirty="0">
                <a:solidFill>
                  <a:srgbClr val="A32638"/>
                </a:solidFill>
                <a:latin typeface="Times"/>
                <a:cs typeface="Minion Pro"/>
              </a:rPr>
              <a:t>Mechanism compliance and surface contact angle,</a:t>
            </a:r>
          </a:p>
          <a:p>
            <a:pPr marL="514350" indent="-514350" algn="just">
              <a:buFont typeface="+mj-lt"/>
              <a:buAutoNum type="arabicPeriod"/>
            </a:pPr>
            <a:r>
              <a:rPr lang="en-US" sz="3600" b="1" dirty="0">
                <a:solidFill>
                  <a:srgbClr val="A32638"/>
                </a:solidFill>
                <a:latin typeface="Times"/>
                <a:cs typeface="Minion Pro"/>
              </a:rPr>
              <a:t>Soft-hard stiffness integration, and</a:t>
            </a:r>
          </a:p>
          <a:p>
            <a:pPr marL="514350" indent="-514350" algn="just">
              <a:buFont typeface="+mj-lt"/>
              <a:buAutoNum type="arabicPeriod"/>
            </a:pPr>
            <a:r>
              <a:rPr lang="en-US" sz="3600" b="1" dirty="0">
                <a:solidFill>
                  <a:srgbClr val="A32638"/>
                </a:solidFill>
                <a:latin typeface="Times"/>
                <a:cs typeface="Minion Pro"/>
              </a:rPr>
              <a:t>The </a:t>
            </a:r>
            <a:r>
              <a:rPr lang="en-US" sz="3600" b="1" dirty="0" err="1">
                <a:solidFill>
                  <a:srgbClr val="A32638"/>
                </a:solidFill>
                <a:latin typeface="Times"/>
                <a:cs typeface="Minion Pro"/>
              </a:rPr>
              <a:t>microspine</a:t>
            </a:r>
            <a:r>
              <a:rPr lang="en-US" sz="3600" b="1" dirty="0">
                <a:solidFill>
                  <a:srgbClr val="A32638"/>
                </a:solidFill>
                <a:latin typeface="Times"/>
                <a:cs typeface="Minion Pro"/>
              </a:rPr>
              <a:t> array configuration.</a:t>
            </a:r>
          </a:p>
          <a:p>
            <a:pPr algn="just"/>
            <a:endParaRPr lang="en-US" sz="1100" b="1" dirty="0">
              <a:solidFill>
                <a:srgbClr val="A32638"/>
              </a:solidFill>
              <a:latin typeface="Times"/>
              <a:cs typeface="Minion Pro"/>
            </a:endParaRPr>
          </a:p>
          <a:p>
            <a:pPr algn="just"/>
            <a:r>
              <a:rPr lang="en-US" sz="3600" dirty="0">
                <a:solidFill>
                  <a:schemeClr val="accent6"/>
                </a:solidFill>
                <a:latin typeface="Times"/>
                <a:cs typeface="Minion Pro"/>
              </a:rPr>
              <a:t>The design  utilizes a  two-row, stacked </a:t>
            </a:r>
            <a:r>
              <a:rPr lang="en-US" sz="3600" dirty="0" err="1">
                <a:solidFill>
                  <a:schemeClr val="accent6"/>
                </a:solidFill>
                <a:latin typeface="Times"/>
                <a:cs typeface="Minion Pro"/>
              </a:rPr>
              <a:t>microspine</a:t>
            </a:r>
            <a:r>
              <a:rPr lang="en-US" sz="3600" dirty="0">
                <a:solidFill>
                  <a:schemeClr val="accent6"/>
                </a:solidFill>
                <a:latin typeface="Times"/>
                <a:cs typeface="Minion Pro"/>
              </a:rPr>
              <a:t> array configuration shown in Fig. 3. This grouping offers additional gripping capabilities on steep/irregular surfaces from the top row without hindering the effectiveness of the more frequently active bottom row. </a:t>
            </a:r>
            <a:r>
              <a:rPr lang="en-US" sz="3600" b="1" dirty="0">
                <a:solidFill>
                  <a:srgbClr val="A32638"/>
                </a:solidFill>
                <a:latin typeface="Times"/>
                <a:cs typeface="Minion Pro"/>
              </a:rPr>
              <a:t>Crucially, not all </a:t>
            </a:r>
            <a:r>
              <a:rPr lang="en-US" sz="3600" b="1" dirty="0" err="1">
                <a:solidFill>
                  <a:srgbClr val="A32638"/>
                </a:solidFill>
                <a:latin typeface="Times"/>
                <a:cs typeface="Minion Pro"/>
              </a:rPr>
              <a:t>microspines</a:t>
            </a:r>
            <a:r>
              <a:rPr lang="en-US" sz="3600" b="1" dirty="0">
                <a:solidFill>
                  <a:srgbClr val="A32638"/>
                </a:solidFill>
                <a:latin typeface="Times"/>
                <a:cs typeface="Minion Pro"/>
              </a:rPr>
              <a:t> must interact with a surface for the array to be effective. </a:t>
            </a:r>
            <a:r>
              <a:rPr lang="en-US" sz="3600" dirty="0">
                <a:solidFill>
                  <a:schemeClr val="accent6"/>
                </a:solidFill>
                <a:latin typeface="Times"/>
                <a:cs typeface="Minion Pro"/>
              </a:rPr>
              <a:t>They are integrated into </a:t>
            </a:r>
            <a:r>
              <a:rPr lang="en-US" sz="3600" dirty="0" err="1">
                <a:solidFill>
                  <a:schemeClr val="accent6"/>
                </a:solidFill>
                <a:latin typeface="Times"/>
                <a:cs typeface="Minion Pro"/>
              </a:rPr>
              <a:t>SoRos</a:t>
            </a:r>
            <a:r>
              <a:rPr lang="en-US" sz="3600" dirty="0">
                <a:solidFill>
                  <a:schemeClr val="accent6"/>
                </a:solidFill>
                <a:latin typeface="Times"/>
                <a:cs typeface="Minion Pro"/>
              </a:rPr>
              <a:t> shown in Fig. </a:t>
            </a:r>
            <a:r>
              <a:rPr lang="en-US" sz="3200" dirty="0">
                <a:solidFill>
                  <a:schemeClr val="accent6"/>
                </a:solidFill>
                <a:latin typeface="Times"/>
                <a:cs typeface="Minion Pro"/>
              </a:rPr>
              <a:t>4.</a:t>
            </a:r>
          </a:p>
          <a:p>
            <a:pPr algn="just"/>
            <a:endParaRPr lang="en-US" sz="1000" dirty="0">
              <a:solidFill>
                <a:schemeClr val="accent6"/>
              </a:solidFill>
              <a:latin typeface="Times"/>
              <a:cs typeface="Minion Pro"/>
            </a:endParaRPr>
          </a:p>
        </p:txBody>
      </p:sp>
      <p:sp>
        <p:nvSpPr>
          <p:cNvPr id="32" name="TextBox 31">
            <a:extLst>
              <a:ext uri="{FF2B5EF4-FFF2-40B4-BE49-F238E27FC236}">
                <a16:creationId xmlns:a16="http://schemas.microsoft.com/office/drawing/2014/main" id="{2FF96C06-0DF7-8F13-3310-08E2BAD6E3E9}"/>
              </a:ext>
            </a:extLst>
          </p:cNvPr>
          <p:cNvSpPr txBox="1"/>
          <p:nvPr/>
        </p:nvSpPr>
        <p:spPr>
          <a:xfrm>
            <a:off x="12608736" y="19798038"/>
            <a:ext cx="10059837" cy="3077766"/>
          </a:xfrm>
          <a:prstGeom prst="rect">
            <a:avLst/>
          </a:prstGeom>
          <a:noFill/>
        </p:spPr>
        <p:txBody>
          <a:bodyPr wrap="square" lIns="91440" tIns="45720" rIns="91440" bIns="45720" rtlCol="0" anchor="t">
            <a:spAutoFit/>
          </a:bodyPr>
          <a:lstStyle/>
          <a:p>
            <a:pPr algn="just"/>
            <a:r>
              <a:rPr lang="en-US" sz="3600" dirty="0">
                <a:solidFill>
                  <a:schemeClr val="accent6"/>
                </a:solidFill>
                <a:latin typeface="Times"/>
                <a:cs typeface="Times"/>
              </a:rPr>
              <a:t>Experiments validate the benefits of the </a:t>
            </a:r>
            <a:r>
              <a:rPr lang="en-US" sz="3600" dirty="0" err="1">
                <a:solidFill>
                  <a:schemeClr val="accent6"/>
                </a:solidFill>
                <a:latin typeface="Times"/>
                <a:cs typeface="Times"/>
              </a:rPr>
              <a:t>microspine</a:t>
            </a:r>
            <a:r>
              <a:rPr lang="en-US" sz="3600" dirty="0">
                <a:solidFill>
                  <a:schemeClr val="accent6"/>
                </a:solidFill>
                <a:latin typeface="Times"/>
                <a:cs typeface="Times"/>
              </a:rPr>
              <a:t> array. The adaptable </a:t>
            </a:r>
            <a:r>
              <a:rPr lang="en-US" sz="3600" dirty="0" err="1">
                <a:solidFill>
                  <a:schemeClr val="accent6"/>
                </a:solidFill>
                <a:latin typeface="Times"/>
                <a:cs typeface="Times"/>
              </a:rPr>
              <a:t>SoRos</a:t>
            </a:r>
            <a:r>
              <a:rPr lang="en-US" sz="3600" dirty="0">
                <a:solidFill>
                  <a:schemeClr val="accent6"/>
                </a:solidFill>
                <a:latin typeface="Times"/>
                <a:cs typeface="Times"/>
              </a:rPr>
              <a:t> show potential for navigating unstructured environments, and the integration of </a:t>
            </a:r>
            <a:r>
              <a:rPr lang="en-US" sz="3600" dirty="0" err="1">
                <a:solidFill>
                  <a:schemeClr val="accent6"/>
                </a:solidFill>
                <a:latin typeface="Times"/>
                <a:cs typeface="Times"/>
              </a:rPr>
              <a:t>microspines</a:t>
            </a:r>
            <a:r>
              <a:rPr lang="en-US" sz="3600" dirty="0">
                <a:solidFill>
                  <a:schemeClr val="accent6"/>
                </a:solidFill>
                <a:latin typeface="Times"/>
                <a:cs typeface="Times"/>
              </a:rPr>
              <a:t> gets them closer through </a:t>
            </a:r>
            <a:r>
              <a:rPr lang="en-US" sz="3600" b="1" dirty="0">
                <a:solidFill>
                  <a:srgbClr val="A32638"/>
                </a:solidFill>
                <a:latin typeface="Times"/>
                <a:cs typeface="Times"/>
              </a:rPr>
              <a:t>increased grip stability and terrain </a:t>
            </a:r>
            <a:r>
              <a:rPr lang="en-US" sz="3600" b="1" dirty="0" err="1">
                <a:solidFill>
                  <a:srgbClr val="A32638"/>
                </a:solidFill>
                <a:latin typeface="Times"/>
                <a:cs typeface="Times"/>
              </a:rPr>
              <a:t>traversability</a:t>
            </a:r>
            <a:r>
              <a:rPr lang="en-US" sz="3600" dirty="0">
                <a:solidFill>
                  <a:schemeClr val="accent6"/>
                </a:solidFill>
                <a:latin typeface="Times"/>
                <a:cs typeface="Times"/>
              </a:rPr>
              <a:t>.</a:t>
            </a:r>
          </a:p>
          <a:p>
            <a:pPr marL="514350" indent="-514350" algn="just">
              <a:buFont typeface="+mj-lt"/>
              <a:buAutoNum type="arabicPeriod"/>
            </a:pPr>
            <a:endParaRPr lang="en-US" sz="1400" dirty="0">
              <a:solidFill>
                <a:schemeClr val="accent6"/>
              </a:solidFill>
              <a:latin typeface="Times"/>
              <a:cs typeface="Times"/>
            </a:endParaRPr>
          </a:p>
        </p:txBody>
      </p:sp>
      <p:sp>
        <p:nvSpPr>
          <p:cNvPr id="15" name="TextBox 14">
            <a:extLst>
              <a:ext uri="{FF2B5EF4-FFF2-40B4-BE49-F238E27FC236}">
                <a16:creationId xmlns:a16="http://schemas.microsoft.com/office/drawing/2014/main" id="{C12B31F9-CF37-83CC-8315-74E5920ABAA8}"/>
              </a:ext>
            </a:extLst>
          </p:cNvPr>
          <p:cNvSpPr txBox="1"/>
          <p:nvPr/>
        </p:nvSpPr>
        <p:spPr>
          <a:xfrm>
            <a:off x="4462742" y="29969484"/>
            <a:ext cx="6107677"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6: Experimental Setup</a:t>
            </a:r>
            <a:endParaRPr lang="en-US" sz="2900" dirty="0">
              <a:solidFill>
                <a:schemeClr val="bg1">
                  <a:lumMod val="50000"/>
                </a:schemeClr>
              </a:solidFill>
              <a:latin typeface="Times"/>
              <a:cs typeface="Times"/>
            </a:endParaRPr>
          </a:p>
        </p:txBody>
      </p:sp>
      <p:pic>
        <p:nvPicPr>
          <p:cNvPr id="1038" name="Picture 14">
            <a:extLst>
              <a:ext uri="{FF2B5EF4-FFF2-40B4-BE49-F238E27FC236}">
                <a16:creationId xmlns:a16="http://schemas.microsoft.com/office/drawing/2014/main" id="{9E4DE6F5-23A4-6A97-854E-53561B3E9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28" y="30954789"/>
            <a:ext cx="5254777" cy="19731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ECBAF2C6-AA7E-BBB2-8BD4-891B594B8E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6076" y="3878710"/>
            <a:ext cx="724028" cy="47352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5733DAFA-18DA-DF70-0923-2C5A0E038EB3}"/>
              </a:ext>
            </a:extLst>
          </p:cNvPr>
          <p:cNvSpPr txBox="1"/>
          <p:nvPr/>
        </p:nvSpPr>
        <p:spPr>
          <a:xfrm>
            <a:off x="8043357" y="11315257"/>
            <a:ext cx="836538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1: </a:t>
            </a:r>
            <a:r>
              <a:rPr lang="en-US" sz="2900" dirty="0" err="1">
                <a:solidFill>
                  <a:schemeClr val="accent6"/>
                </a:solidFill>
                <a:latin typeface="Times"/>
                <a:cs typeface="Minion Pro"/>
              </a:rPr>
              <a:t>Microspine</a:t>
            </a:r>
            <a:r>
              <a:rPr lang="en-US" sz="2900" dirty="0">
                <a:solidFill>
                  <a:schemeClr val="accent6"/>
                </a:solidFill>
                <a:latin typeface="Times"/>
                <a:cs typeface="Minion Pro"/>
              </a:rPr>
              <a:t> Motivation in Unstructured Terrain</a:t>
            </a:r>
            <a:endParaRPr lang="en-US" sz="2900" dirty="0">
              <a:solidFill>
                <a:schemeClr val="bg1">
                  <a:lumMod val="50000"/>
                </a:schemeClr>
              </a:solidFill>
              <a:latin typeface="Times"/>
              <a:cs typeface="Times"/>
            </a:endParaRPr>
          </a:p>
        </p:txBody>
      </p:sp>
      <p:sp>
        <p:nvSpPr>
          <p:cNvPr id="61" name="TextBox 60">
            <a:extLst>
              <a:ext uri="{FF2B5EF4-FFF2-40B4-BE49-F238E27FC236}">
                <a16:creationId xmlns:a16="http://schemas.microsoft.com/office/drawing/2014/main" id="{C287CF66-211D-7D2A-9B6E-55E7BE39E2F3}"/>
              </a:ext>
            </a:extLst>
          </p:cNvPr>
          <p:cNvSpPr txBox="1"/>
          <p:nvPr/>
        </p:nvSpPr>
        <p:spPr>
          <a:xfrm>
            <a:off x="1230473" y="30007962"/>
            <a:ext cx="2243059"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5: </a:t>
            </a:r>
            <a:r>
              <a:rPr lang="en-US" sz="2900" dirty="0" err="1">
                <a:solidFill>
                  <a:schemeClr val="accent6"/>
                </a:solidFill>
                <a:latin typeface="Times"/>
                <a:cs typeface="Minion Pro"/>
              </a:rPr>
              <a:t>SoRos</a:t>
            </a:r>
            <a:endParaRPr lang="en-US" sz="2900" dirty="0">
              <a:solidFill>
                <a:schemeClr val="bg1">
                  <a:lumMod val="50000"/>
                </a:schemeClr>
              </a:solidFill>
              <a:latin typeface="Times"/>
              <a:cs typeface="Times"/>
            </a:endParaRPr>
          </a:p>
        </p:txBody>
      </p:sp>
      <p:sp>
        <p:nvSpPr>
          <p:cNvPr id="64" name="TextBox 63">
            <a:extLst>
              <a:ext uri="{FF2B5EF4-FFF2-40B4-BE49-F238E27FC236}">
                <a16:creationId xmlns:a16="http://schemas.microsoft.com/office/drawing/2014/main" id="{52F7581D-227A-C065-3A62-12AEFCE41321}"/>
              </a:ext>
            </a:extLst>
          </p:cNvPr>
          <p:cNvSpPr txBox="1"/>
          <p:nvPr/>
        </p:nvSpPr>
        <p:spPr>
          <a:xfrm>
            <a:off x="1022135" y="19800167"/>
            <a:ext cx="10661406" cy="5078313"/>
          </a:xfrm>
          <a:prstGeom prst="rect">
            <a:avLst/>
          </a:prstGeom>
          <a:noFill/>
        </p:spPr>
        <p:txBody>
          <a:bodyPr wrap="square" lIns="91440" tIns="45720" rIns="91440" bIns="45720" rtlCol="0" anchor="t">
            <a:spAutoFit/>
          </a:bodyPr>
          <a:lstStyle/>
          <a:p>
            <a:pPr marL="457200" indent="-457200" algn="just">
              <a:buFont typeface="Arial" panose="020B0604020202020204" pitchFamily="34" charset="0"/>
              <a:buChar char="•"/>
            </a:pPr>
            <a:r>
              <a:rPr lang="en-US" sz="3600" dirty="0">
                <a:solidFill>
                  <a:schemeClr val="accent6"/>
                </a:solidFill>
                <a:latin typeface="Times"/>
                <a:cs typeface="Minion Pro"/>
              </a:rPr>
              <a:t>Prototypes: 0ML (baseline), 1ML (array in one limb), and 2ML (arrays in two limbs) in Fig. 5.</a:t>
            </a:r>
          </a:p>
          <a:p>
            <a:pPr marL="457200" indent="-457200" algn="just">
              <a:buFont typeface="Arial" panose="020B0604020202020204" pitchFamily="34" charset="0"/>
              <a:buChar char="•"/>
            </a:pPr>
            <a:r>
              <a:rPr lang="en-US" sz="3600" dirty="0">
                <a:solidFill>
                  <a:schemeClr val="accent6"/>
                </a:solidFill>
                <a:latin typeface="Times"/>
                <a:cs typeface="Minion Pro"/>
              </a:rPr>
              <a:t>Field tests were performed on four different surfaces:</a:t>
            </a:r>
          </a:p>
          <a:p>
            <a:pPr algn="just"/>
            <a:r>
              <a:rPr lang="en-US" sz="3600" dirty="0">
                <a:solidFill>
                  <a:schemeClr val="accent6"/>
                </a:solidFill>
                <a:latin typeface="Times"/>
                <a:cs typeface="Minion Pro"/>
              </a:rPr>
              <a:t>   </a:t>
            </a:r>
            <a:r>
              <a:rPr lang="en-US" sz="3600" b="1" dirty="0">
                <a:solidFill>
                  <a:srgbClr val="A32638"/>
                </a:solidFill>
                <a:latin typeface="Times"/>
                <a:cs typeface="Minion Pro"/>
              </a:rPr>
              <a:t>1. Concrete 2. Brick 3. Compact sand 4. Forest floor</a:t>
            </a:r>
            <a:endParaRPr lang="en-US" sz="3600" b="1" dirty="0">
              <a:solidFill>
                <a:srgbClr val="A32638"/>
              </a:solidFill>
              <a:latin typeface="Times"/>
              <a:cs typeface="Times"/>
            </a:endParaRPr>
          </a:p>
          <a:p>
            <a:pPr marL="457200" indent="-457200" algn="just">
              <a:buFont typeface="Arial" panose="020B0604020202020204" pitchFamily="34" charset="0"/>
              <a:buChar char="•"/>
            </a:pPr>
            <a:r>
              <a:rPr lang="en-US" sz="3600" dirty="0">
                <a:solidFill>
                  <a:schemeClr val="accent6"/>
                </a:solidFill>
                <a:latin typeface="Times"/>
                <a:cs typeface="Times"/>
              </a:rPr>
              <a:t>A push-pull translation gait with actuation of one limb followed by the two relaxed limbs is used for all trials.</a:t>
            </a:r>
          </a:p>
          <a:p>
            <a:pPr marL="457200" indent="-457200" algn="just">
              <a:buFont typeface="Arial" panose="020B0604020202020204" pitchFamily="34" charset="0"/>
              <a:buChar char="•"/>
            </a:pPr>
            <a:r>
              <a:rPr lang="en-US" sz="3600" dirty="0">
                <a:solidFill>
                  <a:schemeClr val="accent6"/>
                </a:solidFill>
                <a:latin typeface="Times"/>
                <a:cs typeface="Times"/>
              </a:rPr>
              <a:t>3 trials (60 gaits/trial) are performed per prototype (three total) and surface (four total), resulting in </a:t>
            </a:r>
            <a:r>
              <a:rPr lang="en-US" sz="3600" b="1" dirty="0">
                <a:solidFill>
                  <a:srgbClr val="A32638"/>
                </a:solidFill>
                <a:latin typeface="Times"/>
                <a:cs typeface="Times"/>
              </a:rPr>
              <a:t>a total of 36 trials </a:t>
            </a:r>
            <a:r>
              <a:rPr lang="en-US" sz="3600" dirty="0">
                <a:solidFill>
                  <a:schemeClr val="accent6"/>
                </a:solidFill>
                <a:latin typeface="Times"/>
                <a:cs typeface="Times"/>
              </a:rPr>
              <a:t>with tracking shown in Fig. 6.</a:t>
            </a:r>
          </a:p>
        </p:txBody>
      </p:sp>
      <p:sp>
        <p:nvSpPr>
          <p:cNvPr id="13" name="TextBox 12">
            <a:extLst>
              <a:ext uri="{FF2B5EF4-FFF2-40B4-BE49-F238E27FC236}">
                <a16:creationId xmlns:a16="http://schemas.microsoft.com/office/drawing/2014/main" id="{4D4BF5C1-25F9-2944-C489-CAF1D1A60086}"/>
              </a:ext>
            </a:extLst>
          </p:cNvPr>
          <p:cNvSpPr txBox="1"/>
          <p:nvPr/>
        </p:nvSpPr>
        <p:spPr>
          <a:xfrm>
            <a:off x="1319774" y="11725744"/>
            <a:ext cx="15921644" cy="6601807"/>
          </a:xfrm>
          <a:prstGeom prst="rect">
            <a:avLst/>
          </a:prstGeom>
          <a:noFill/>
        </p:spPr>
        <p:txBody>
          <a:bodyPr wrap="square" lIns="91440" tIns="45720" rIns="91440" bIns="45720" rtlCol="0" anchor="t">
            <a:spAutoFit/>
          </a:bodyPr>
          <a:lstStyle/>
          <a:p>
            <a:pPr algn="just"/>
            <a:endParaRPr lang="en-US" sz="1100" dirty="0">
              <a:solidFill>
                <a:schemeClr val="accent6"/>
              </a:solidFill>
              <a:latin typeface="Times"/>
              <a:cs typeface="Minion Pro"/>
            </a:endParaRPr>
          </a:p>
          <a:p>
            <a:pPr algn="just"/>
            <a:r>
              <a:rPr lang="en-US" sz="3600" dirty="0">
                <a:solidFill>
                  <a:schemeClr val="accent6"/>
                </a:solidFill>
                <a:latin typeface="Times"/>
                <a:cs typeface="Minion Pro"/>
              </a:rPr>
              <a:t>maneuver uneven terrains, traverse inclines, and even climb walls. There remains a real-life realization gap pertaining to Soft Robots’ (</a:t>
            </a:r>
            <a:r>
              <a:rPr lang="en-US" sz="3600" dirty="0" err="1">
                <a:solidFill>
                  <a:schemeClr val="accent6"/>
                </a:solidFill>
                <a:latin typeface="Times"/>
                <a:cs typeface="Minion Pro"/>
              </a:rPr>
              <a:t>SoRos</a:t>
            </a:r>
            <a:r>
              <a:rPr lang="en-US" sz="3600" dirty="0">
                <a:solidFill>
                  <a:schemeClr val="accent6"/>
                </a:solidFill>
                <a:latin typeface="Times"/>
                <a:cs typeface="Minion Pro"/>
              </a:rPr>
              <a:t>’) transition from controlled lab environment to complex, unstructured terrains, shown in Fig. 1, that can be addressed by improving grip stability through the integration of </a:t>
            </a:r>
            <a:r>
              <a:rPr lang="en-US" sz="3600" dirty="0" err="1">
                <a:solidFill>
                  <a:schemeClr val="accent6"/>
                </a:solidFill>
                <a:latin typeface="Times"/>
                <a:cs typeface="Minion Pro"/>
              </a:rPr>
              <a:t>microspines</a:t>
            </a:r>
            <a:r>
              <a:rPr lang="en-US" sz="3600" dirty="0">
                <a:solidFill>
                  <a:schemeClr val="accent6"/>
                </a:solidFill>
                <a:latin typeface="Times"/>
                <a:cs typeface="Minion Pro"/>
              </a:rPr>
              <a:t>.</a:t>
            </a:r>
          </a:p>
          <a:p>
            <a:pPr algn="just"/>
            <a:endParaRPr lang="en-US" sz="1600" dirty="0">
              <a:solidFill>
                <a:schemeClr val="accent6"/>
              </a:solidFill>
              <a:latin typeface="Times"/>
              <a:cs typeface="Minion Pro"/>
            </a:endParaRPr>
          </a:p>
          <a:p>
            <a:pPr algn="just"/>
            <a:r>
              <a:rPr lang="en-US" sz="3600" dirty="0">
                <a:solidFill>
                  <a:schemeClr val="accent6"/>
                </a:solidFill>
                <a:latin typeface="Times"/>
                <a:cs typeface="Minion Pro"/>
              </a:rPr>
              <a:t> </a:t>
            </a:r>
            <a:r>
              <a:rPr lang="en-US" sz="3600" b="1" u="sng" dirty="0">
                <a:latin typeface="Times"/>
                <a:cs typeface="Times"/>
              </a:rPr>
              <a:t>Contributions:</a:t>
            </a:r>
            <a:r>
              <a:rPr lang="en-US" sz="3600" b="1" dirty="0">
                <a:latin typeface="Times"/>
                <a:cs typeface="Times"/>
              </a:rPr>
              <a:t> We present a passive, compliant </a:t>
            </a:r>
            <a:r>
              <a:rPr lang="en-US" sz="3600" b="1" dirty="0" err="1">
                <a:latin typeface="Times"/>
                <a:cs typeface="Times"/>
              </a:rPr>
              <a:t>microspine</a:t>
            </a:r>
            <a:r>
              <a:rPr lang="en-US" sz="3600" b="1" dirty="0">
                <a:latin typeface="Times"/>
                <a:cs typeface="Times"/>
              </a:rPr>
              <a:t> mechanism that enhances the locomotion capabilities of mobile </a:t>
            </a:r>
            <a:r>
              <a:rPr lang="en-US" sz="3600" b="1" dirty="0" err="1">
                <a:latin typeface="Times"/>
                <a:cs typeface="Times"/>
              </a:rPr>
              <a:t>SoRos</a:t>
            </a:r>
            <a:r>
              <a:rPr lang="en-US" sz="3600" b="1" dirty="0">
                <a:latin typeface="Times"/>
                <a:cs typeface="Times"/>
              </a:rPr>
              <a:t>.</a:t>
            </a:r>
          </a:p>
          <a:p>
            <a:pPr marL="514350" indent="-514350" algn="just">
              <a:buFont typeface="+mj-lt"/>
              <a:buAutoNum type="arabicPeriod"/>
            </a:pPr>
            <a:r>
              <a:rPr lang="en-US" sz="3600" b="1" dirty="0">
                <a:latin typeface="Times"/>
                <a:cs typeface="Times"/>
              </a:rPr>
              <a:t>We define a soft-compliant </a:t>
            </a:r>
            <a:r>
              <a:rPr lang="en-US" sz="3600" b="1" dirty="0" err="1">
                <a:latin typeface="Times"/>
                <a:cs typeface="Times"/>
              </a:rPr>
              <a:t>SoRo-microspine</a:t>
            </a:r>
            <a:r>
              <a:rPr lang="en-US" sz="3600" b="1" dirty="0">
                <a:latin typeface="Times"/>
                <a:cs typeface="Times"/>
              </a:rPr>
              <a:t> array integration method.</a:t>
            </a:r>
          </a:p>
          <a:p>
            <a:pPr marL="514350" indent="-514350" algn="just">
              <a:buFont typeface="+mj-lt"/>
              <a:buAutoNum type="arabicPeriod"/>
            </a:pPr>
            <a:r>
              <a:rPr lang="en-US" sz="3600" b="1" dirty="0">
                <a:latin typeface="Times"/>
                <a:cs typeface="Times"/>
              </a:rPr>
              <a:t>We enable independent, adaptable gripping of asperities per </a:t>
            </a:r>
            <a:r>
              <a:rPr lang="en-US" sz="3600" b="1" dirty="0" err="1">
                <a:latin typeface="Times"/>
                <a:cs typeface="Times"/>
              </a:rPr>
              <a:t>microspine</a:t>
            </a:r>
            <a:r>
              <a:rPr lang="en-US" sz="3600" b="1" dirty="0">
                <a:latin typeface="Times"/>
                <a:cs typeface="Times"/>
              </a:rPr>
              <a:t> with reduced complexity via a single actuator. </a:t>
            </a:r>
          </a:p>
          <a:p>
            <a:pPr marL="514350" indent="-514350" algn="just">
              <a:buFont typeface="+mj-lt"/>
              <a:buAutoNum type="arabicPeriod"/>
            </a:pPr>
            <a:r>
              <a:rPr lang="en-US" sz="3600" b="1" dirty="0">
                <a:latin typeface="Times"/>
                <a:cs typeface="Times"/>
              </a:rPr>
              <a:t>We perform field experiments with three robots on four surfaces. Tracking results indicate </a:t>
            </a:r>
            <a:r>
              <a:rPr lang="en-US" sz="3600" b="1" dirty="0" err="1">
                <a:latin typeface="Times"/>
                <a:cs typeface="Times"/>
              </a:rPr>
              <a:t>microspines</a:t>
            </a:r>
            <a:r>
              <a:rPr lang="en-US" sz="3600" b="1" dirty="0">
                <a:latin typeface="Times"/>
                <a:cs typeface="Times"/>
              </a:rPr>
              <a:t> improve both repeatability and </a:t>
            </a:r>
            <a:r>
              <a:rPr lang="en-US" sz="3600" b="1" dirty="0" err="1">
                <a:latin typeface="Times"/>
                <a:cs typeface="Times"/>
              </a:rPr>
              <a:t>traversability</a:t>
            </a:r>
            <a:r>
              <a:rPr lang="en-US" sz="3600" b="1" dirty="0">
                <a:latin typeface="Times"/>
                <a:cs typeface="Times"/>
              </a:rPr>
              <a:t>.</a:t>
            </a:r>
          </a:p>
        </p:txBody>
      </p:sp>
      <p:pic>
        <p:nvPicPr>
          <p:cNvPr id="41" name="Picture 40">
            <a:extLst>
              <a:ext uri="{FF2B5EF4-FFF2-40B4-BE49-F238E27FC236}">
                <a16:creationId xmlns:a16="http://schemas.microsoft.com/office/drawing/2014/main" id="{9525B6B3-77A2-44C7-BB69-1C7B35E86D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42971" y="31683775"/>
            <a:ext cx="964987" cy="964987"/>
          </a:xfrm>
          <a:prstGeom prst="rect">
            <a:avLst/>
          </a:prstGeom>
        </p:spPr>
      </p:pic>
      <p:sp>
        <p:nvSpPr>
          <p:cNvPr id="44" name="TextBox 43">
            <a:extLst>
              <a:ext uri="{FF2B5EF4-FFF2-40B4-BE49-F238E27FC236}">
                <a16:creationId xmlns:a16="http://schemas.microsoft.com/office/drawing/2014/main" id="{49F677B7-D5B3-503E-3AF7-02488492815F}"/>
              </a:ext>
            </a:extLst>
          </p:cNvPr>
          <p:cNvSpPr txBox="1"/>
          <p:nvPr/>
        </p:nvSpPr>
        <p:spPr>
          <a:xfrm>
            <a:off x="11489737" y="30914048"/>
            <a:ext cx="20911724" cy="538609"/>
          </a:xfrm>
          <a:prstGeom prst="rect">
            <a:avLst/>
          </a:prstGeom>
          <a:noFill/>
        </p:spPr>
        <p:txBody>
          <a:bodyPr wrap="square" lIns="91440" tIns="45720" rIns="91440" bIns="45720" rtlCol="0" anchor="t">
            <a:spAutoFit/>
          </a:bodyPr>
          <a:lstStyle/>
          <a:p>
            <a:pPr algn="ctr"/>
            <a:r>
              <a:rPr lang="en-US" sz="2900" dirty="0">
                <a:solidFill>
                  <a:schemeClr val="bg1"/>
                </a:solidFill>
                <a:latin typeface="Times"/>
                <a:cs typeface="Minion Pro"/>
              </a:rPr>
              <a:t>This work is supported in part by NASA grant #80NSSC20M0044 awarded to the Alabama Space Grant Consortium.</a:t>
            </a:r>
            <a:endParaRPr lang="en-US" sz="2800" dirty="0">
              <a:solidFill>
                <a:schemeClr val="bg1"/>
              </a:solidFill>
              <a:latin typeface="Times"/>
              <a:cs typeface="Times"/>
            </a:endParaRPr>
          </a:p>
        </p:txBody>
      </p:sp>
      <p:pic>
        <p:nvPicPr>
          <p:cNvPr id="50" name="Picture 49">
            <a:extLst>
              <a:ext uri="{FF2B5EF4-FFF2-40B4-BE49-F238E27FC236}">
                <a16:creationId xmlns:a16="http://schemas.microsoft.com/office/drawing/2014/main" id="{5B181DD3-B3A6-F4EB-0B25-E7948C0638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895" y="213718"/>
            <a:ext cx="6390776" cy="1866107"/>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49D31395-D946-9995-D2ED-1F7754DBEFA8}"/>
              </a:ext>
            </a:extLst>
          </p:cNvPr>
          <p:cNvGrpSpPr/>
          <p:nvPr/>
        </p:nvGrpSpPr>
        <p:grpSpPr>
          <a:xfrm>
            <a:off x="12424060" y="18787561"/>
            <a:ext cx="30314377" cy="1505287"/>
            <a:chOff x="1214776" y="13562556"/>
            <a:chExt cx="10053638" cy="1505287"/>
          </a:xfrm>
        </p:grpSpPr>
        <p:sp>
          <p:nvSpPr>
            <p:cNvPr id="66" name="Rectangle 65">
              <a:extLst>
                <a:ext uri="{FF2B5EF4-FFF2-40B4-BE49-F238E27FC236}">
                  <a16:creationId xmlns:a16="http://schemas.microsoft.com/office/drawing/2014/main" id="{375EC46B-4F45-FAAD-BA66-CADD401495C4}"/>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67" name="TextBox 66">
              <a:extLst>
                <a:ext uri="{FF2B5EF4-FFF2-40B4-BE49-F238E27FC236}">
                  <a16:creationId xmlns:a16="http://schemas.microsoft.com/office/drawing/2014/main" id="{C66EF193-25E0-6E27-B23D-51AA2E53AB0C}"/>
                </a:ext>
              </a:extLst>
            </p:cNvPr>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Results</a:t>
              </a:r>
            </a:p>
            <a:p>
              <a:pPr algn="ctr" defTabSz="2194560" fontAlgn="auto">
                <a:spcBef>
                  <a:spcPts val="0"/>
                </a:spcBef>
                <a:spcAft>
                  <a:spcPts val="0"/>
                </a:spcAft>
                <a:defRPr/>
              </a:pPr>
              <a:endParaRPr lang="en-US" sz="4400" dirty="0">
                <a:solidFill>
                  <a:schemeClr val="bg1"/>
                </a:solidFill>
                <a:latin typeface="Verdana"/>
                <a:cs typeface="Verdana"/>
              </a:endParaRPr>
            </a:p>
          </p:txBody>
        </p:sp>
      </p:grpSp>
      <p:pic>
        <p:nvPicPr>
          <p:cNvPr id="8" name="Picture 7">
            <a:extLst>
              <a:ext uri="{FF2B5EF4-FFF2-40B4-BE49-F238E27FC236}">
                <a16:creationId xmlns:a16="http://schemas.microsoft.com/office/drawing/2014/main" id="{9C5D7451-9DEE-7C5F-8550-7B91996C0001}"/>
              </a:ext>
            </a:extLst>
          </p:cNvPr>
          <p:cNvPicPr>
            <a:picLocks noChangeAspect="1"/>
          </p:cNvPicPr>
          <p:nvPr/>
        </p:nvPicPr>
        <p:blipFill>
          <a:blip r:embed="rId10"/>
          <a:stretch>
            <a:fillRect/>
          </a:stretch>
        </p:blipFill>
        <p:spPr>
          <a:xfrm>
            <a:off x="35468463" y="3416937"/>
            <a:ext cx="8028062" cy="745277"/>
          </a:xfrm>
          <a:prstGeom prst="rect">
            <a:avLst/>
          </a:prstGeom>
        </p:spPr>
      </p:pic>
      <p:pic>
        <p:nvPicPr>
          <p:cNvPr id="10" name="Picture 2" descr="National Science Foundation - Wikipedia">
            <a:extLst>
              <a:ext uri="{FF2B5EF4-FFF2-40B4-BE49-F238E27FC236}">
                <a16:creationId xmlns:a16="http://schemas.microsoft.com/office/drawing/2014/main" id="{9A1E6509-9E69-E542-8F63-D14C041636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57483" y="514979"/>
            <a:ext cx="2238947" cy="22504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F30A8172-7CB7-20D0-50DB-E5EA93E6BC5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4967" b="70442"/>
          <a:stretch/>
        </p:blipFill>
        <p:spPr bwMode="auto">
          <a:xfrm>
            <a:off x="36021018" y="591178"/>
            <a:ext cx="2238947" cy="22425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n elephant with an electronic circuit board&#10;&#10;AI-generated content may be incorrect.">
            <a:extLst>
              <a:ext uri="{FF2B5EF4-FFF2-40B4-BE49-F238E27FC236}">
                <a16:creationId xmlns:a16="http://schemas.microsoft.com/office/drawing/2014/main" id="{25B054B4-7B07-8B1F-6657-3BAA5E86FEAE}"/>
              </a:ext>
            </a:extLst>
          </p:cNvPr>
          <p:cNvPicPr>
            <a:picLocks noChangeAspect="1"/>
          </p:cNvPicPr>
          <p:nvPr/>
        </p:nvPicPr>
        <p:blipFill>
          <a:blip r:embed="rId13"/>
          <a:stretch>
            <a:fillRect/>
          </a:stretch>
        </p:blipFill>
        <p:spPr>
          <a:xfrm>
            <a:off x="849432" y="2503191"/>
            <a:ext cx="1837058" cy="1837058"/>
          </a:xfrm>
          <a:prstGeom prst="rect">
            <a:avLst/>
          </a:prstGeom>
        </p:spPr>
      </p:pic>
      <p:pic>
        <p:nvPicPr>
          <p:cNvPr id="33" name="Picture 32" descr="A close-up of a piece of paper&#10;&#10;AI-generated content may be incorrect.">
            <a:extLst>
              <a:ext uri="{FF2B5EF4-FFF2-40B4-BE49-F238E27FC236}">
                <a16:creationId xmlns:a16="http://schemas.microsoft.com/office/drawing/2014/main" id="{0F203641-E46A-4B80-BD76-54C230EF31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451159" y="12850546"/>
            <a:ext cx="9032435" cy="4999735"/>
          </a:xfrm>
          <a:prstGeom prst="rect">
            <a:avLst/>
          </a:prstGeom>
        </p:spPr>
      </p:pic>
      <p:pic>
        <p:nvPicPr>
          <p:cNvPr id="48" name="Picture 47" descr="A diagram of a battery&#10;&#10;AI-generated content may be incorrect.">
            <a:extLst>
              <a:ext uri="{FF2B5EF4-FFF2-40B4-BE49-F238E27FC236}">
                <a16:creationId xmlns:a16="http://schemas.microsoft.com/office/drawing/2014/main" id="{BEADC8A7-E94B-3181-2ECF-9F30E86E8825}"/>
              </a:ext>
            </a:extLst>
          </p:cNvPr>
          <p:cNvPicPr>
            <a:picLocks noChangeAspect="1"/>
          </p:cNvPicPr>
          <p:nvPr/>
        </p:nvPicPr>
        <p:blipFill>
          <a:blip r:embed="rId15"/>
          <a:srcRect l="1379" r="836"/>
          <a:stretch/>
        </p:blipFill>
        <p:spPr>
          <a:xfrm>
            <a:off x="29737274" y="12708159"/>
            <a:ext cx="8288451" cy="5165134"/>
          </a:xfrm>
          <a:prstGeom prst="rect">
            <a:avLst/>
          </a:prstGeom>
        </p:spPr>
      </p:pic>
      <p:pic>
        <p:nvPicPr>
          <p:cNvPr id="98" name="Picture 97" descr="A collage of a quadcopter&#10;&#10;AI-generated content may be incorrect.">
            <a:extLst>
              <a:ext uri="{FF2B5EF4-FFF2-40B4-BE49-F238E27FC236}">
                <a16:creationId xmlns:a16="http://schemas.microsoft.com/office/drawing/2014/main" id="{2A1B4331-FC01-11BA-DD27-7AE95B55CF33}"/>
              </a:ext>
            </a:extLst>
          </p:cNvPr>
          <p:cNvPicPr>
            <a:picLocks noChangeAspect="1"/>
          </p:cNvPicPr>
          <p:nvPr/>
        </p:nvPicPr>
        <p:blipFill>
          <a:blip r:embed="rId16"/>
          <a:stretch>
            <a:fillRect/>
          </a:stretch>
        </p:blipFill>
        <p:spPr>
          <a:xfrm>
            <a:off x="12189952" y="22491193"/>
            <a:ext cx="11418633" cy="7748496"/>
          </a:xfrm>
          <a:prstGeom prst="rect">
            <a:avLst/>
          </a:prstGeom>
        </p:spPr>
      </p:pic>
      <p:pic>
        <p:nvPicPr>
          <p:cNvPr id="99" name="Picture 98" descr="A graph of different colored bars&#10;&#10;AI-generated content may be incorrect.">
            <a:extLst>
              <a:ext uri="{FF2B5EF4-FFF2-40B4-BE49-F238E27FC236}">
                <a16:creationId xmlns:a16="http://schemas.microsoft.com/office/drawing/2014/main" id="{258B4B81-B4CE-E186-F4BF-F5A6C109D18B}"/>
              </a:ext>
            </a:extLst>
          </p:cNvPr>
          <p:cNvPicPr>
            <a:picLocks noChangeAspect="1"/>
          </p:cNvPicPr>
          <p:nvPr/>
        </p:nvPicPr>
        <p:blipFill>
          <a:blip r:embed="rId17">
            <a:extLst>
              <a:ext uri="{28A0092B-C50C-407E-A947-70E740481C1C}">
                <a14:useLocalDpi xmlns:a14="http://schemas.microsoft.com/office/drawing/2010/main" val="0"/>
              </a:ext>
            </a:extLst>
          </a:blip>
          <a:srcRect l="6040" t="1976" r="12644" b="5984"/>
          <a:stretch/>
        </p:blipFill>
        <p:spPr>
          <a:xfrm>
            <a:off x="22706877" y="24889705"/>
            <a:ext cx="6743490" cy="5183159"/>
          </a:xfrm>
          <a:prstGeom prst="rect">
            <a:avLst/>
          </a:prstGeom>
        </p:spPr>
      </p:pic>
      <p:grpSp>
        <p:nvGrpSpPr>
          <p:cNvPr id="100" name="Group 99">
            <a:extLst>
              <a:ext uri="{FF2B5EF4-FFF2-40B4-BE49-F238E27FC236}">
                <a16:creationId xmlns:a16="http://schemas.microsoft.com/office/drawing/2014/main" id="{1C2EAEA0-DFEF-D11E-B4AA-D421CD996AA4}"/>
              </a:ext>
            </a:extLst>
          </p:cNvPr>
          <p:cNvGrpSpPr/>
          <p:nvPr/>
        </p:nvGrpSpPr>
        <p:grpSpPr>
          <a:xfrm>
            <a:off x="29505271" y="25489005"/>
            <a:ext cx="3349747" cy="4562658"/>
            <a:chOff x="6641777" y="1090590"/>
            <a:chExt cx="2303928" cy="2708391"/>
          </a:xfrm>
        </p:grpSpPr>
        <p:pic>
          <p:nvPicPr>
            <p:cNvPr id="101" name="Picture 100" descr="A diagram of a concrete&#10;&#10;Description automatically generated">
              <a:extLst>
                <a:ext uri="{FF2B5EF4-FFF2-40B4-BE49-F238E27FC236}">
                  <a16:creationId xmlns:a16="http://schemas.microsoft.com/office/drawing/2014/main" id="{6E0246A6-9E27-71FF-BF28-01ADC5A1A260}"/>
                </a:ext>
              </a:extLst>
            </p:cNvPr>
            <p:cNvPicPr>
              <a:picLocks noChangeAspect="1"/>
            </p:cNvPicPr>
            <p:nvPr/>
          </p:nvPicPr>
          <p:blipFill>
            <a:blip r:embed="rId18">
              <a:extLst>
                <a:ext uri="{28A0092B-C50C-407E-A947-70E740481C1C}">
                  <a14:useLocalDpi xmlns:a14="http://schemas.microsoft.com/office/drawing/2010/main" val="0"/>
                </a:ext>
              </a:extLst>
            </a:blip>
            <a:srcRect l="1457" t="2041" r="7284"/>
            <a:stretch/>
          </p:blipFill>
          <p:spPr>
            <a:xfrm>
              <a:off x="6641777" y="1090590"/>
              <a:ext cx="2303928" cy="2708391"/>
            </a:xfrm>
            <a:prstGeom prst="rect">
              <a:avLst/>
            </a:prstGeom>
          </p:spPr>
        </p:pic>
        <p:pic>
          <p:nvPicPr>
            <p:cNvPr id="102" name="Picture 101">
              <a:extLst>
                <a:ext uri="{FF2B5EF4-FFF2-40B4-BE49-F238E27FC236}">
                  <a16:creationId xmlns:a16="http://schemas.microsoft.com/office/drawing/2014/main" id="{5443A5BB-499F-4E4A-495A-CABC7889D1A2}"/>
                </a:ext>
              </a:extLst>
            </p:cNvPr>
            <p:cNvPicPr>
              <a:picLocks noChangeAspect="1"/>
            </p:cNvPicPr>
            <p:nvPr/>
          </p:nvPicPr>
          <p:blipFill>
            <a:blip r:embed="rId19"/>
            <a:stretch>
              <a:fillRect/>
            </a:stretch>
          </p:blipFill>
          <p:spPr>
            <a:xfrm>
              <a:off x="7040169" y="1322108"/>
              <a:ext cx="1853794" cy="205533"/>
            </a:xfrm>
            <a:prstGeom prst="rect">
              <a:avLst/>
            </a:prstGeom>
          </p:spPr>
        </p:pic>
      </p:grpSp>
      <p:grpSp>
        <p:nvGrpSpPr>
          <p:cNvPr id="103" name="Group 102">
            <a:extLst>
              <a:ext uri="{FF2B5EF4-FFF2-40B4-BE49-F238E27FC236}">
                <a16:creationId xmlns:a16="http://schemas.microsoft.com/office/drawing/2014/main" id="{479AF3AB-C601-6464-67CD-122118D3B118}"/>
              </a:ext>
            </a:extLst>
          </p:cNvPr>
          <p:cNvGrpSpPr/>
          <p:nvPr/>
        </p:nvGrpSpPr>
        <p:grpSpPr>
          <a:xfrm>
            <a:off x="32853264" y="25500714"/>
            <a:ext cx="3349747" cy="4562659"/>
            <a:chOff x="8924498" y="1069953"/>
            <a:chExt cx="2500974" cy="2729028"/>
          </a:xfrm>
        </p:grpSpPr>
        <p:pic>
          <p:nvPicPr>
            <p:cNvPr id="104" name="Picture 103" descr="A diagram of a cell&#10;&#10;Description automatically generated">
              <a:extLst>
                <a:ext uri="{FF2B5EF4-FFF2-40B4-BE49-F238E27FC236}">
                  <a16:creationId xmlns:a16="http://schemas.microsoft.com/office/drawing/2014/main" id="{9467776F-0EF2-0B3D-D90C-E716A0602C58}"/>
                </a:ext>
              </a:extLst>
            </p:cNvPr>
            <p:cNvPicPr>
              <a:picLocks noChangeAspect="1"/>
            </p:cNvPicPr>
            <p:nvPr/>
          </p:nvPicPr>
          <p:blipFill>
            <a:blip r:embed="rId20">
              <a:extLst>
                <a:ext uri="{28A0092B-C50C-407E-A947-70E740481C1C}">
                  <a14:useLocalDpi xmlns:a14="http://schemas.microsoft.com/office/drawing/2010/main" val="0"/>
                </a:ext>
              </a:extLst>
            </a:blip>
            <a:srcRect l="1293" t="1324" r="7449"/>
            <a:stretch/>
          </p:blipFill>
          <p:spPr>
            <a:xfrm>
              <a:off x="8924498" y="1069953"/>
              <a:ext cx="2500974" cy="2729028"/>
            </a:xfrm>
            <a:prstGeom prst="rect">
              <a:avLst/>
            </a:prstGeom>
          </p:spPr>
        </p:pic>
        <p:pic>
          <p:nvPicPr>
            <p:cNvPr id="105" name="Picture 104">
              <a:extLst>
                <a:ext uri="{FF2B5EF4-FFF2-40B4-BE49-F238E27FC236}">
                  <a16:creationId xmlns:a16="http://schemas.microsoft.com/office/drawing/2014/main" id="{224308A7-89B4-BF1E-421B-FAD519382014}"/>
                </a:ext>
              </a:extLst>
            </p:cNvPr>
            <p:cNvPicPr>
              <a:picLocks noChangeAspect="1"/>
            </p:cNvPicPr>
            <p:nvPr/>
          </p:nvPicPr>
          <p:blipFill>
            <a:blip r:embed="rId19"/>
            <a:stretch>
              <a:fillRect/>
            </a:stretch>
          </p:blipFill>
          <p:spPr>
            <a:xfrm>
              <a:off x="9509169" y="1322108"/>
              <a:ext cx="1853794" cy="205533"/>
            </a:xfrm>
            <a:prstGeom prst="rect">
              <a:avLst/>
            </a:prstGeom>
          </p:spPr>
        </p:pic>
      </p:grpSp>
      <p:pic>
        <p:nvPicPr>
          <p:cNvPr id="107" name="Picture 106" descr="A graph of different colored columns&#10;&#10;AI-generated content may be incorrect.">
            <a:extLst>
              <a:ext uri="{FF2B5EF4-FFF2-40B4-BE49-F238E27FC236}">
                <a16:creationId xmlns:a16="http://schemas.microsoft.com/office/drawing/2014/main" id="{92AE5602-3669-1480-6984-2AC0F4E82C78}"/>
              </a:ext>
            </a:extLst>
          </p:cNvPr>
          <p:cNvPicPr>
            <a:picLocks noChangeAspect="1"/>
          </p:cNvPicPr>
          <p:nvPr/>
        </p:nvPicPr>
        <p:blipFill>
          <a:blip r:embed="rId21"/>
          <a:srcRect l="1092" r="3829"/>
          <a:stretch/>
        </p:blipFill>
        <p:spPr>
          <a:xfrm>
            <a:off x="36278240" y="24653433"/>
            <a:ext cx="6449276" cy="5440604"/>
          </a:xfrm>
          <a:prstGeom prst="rect">
            <a:avLst/>
          </a:prstGeom>
        </p:spPr>
      </p:pic>
      <p:pic>
        <p:nvPicPr>
          <p:cNvPr id="109" name="Picture 108" descr="A diagram of a field location&#10;&#10;AI-generated content may be incorrect.">
            <a:extLst>
              <a:ext uri="{FF2B5EF4-FFF2-40B4-BE49-F238E27FC236}">
                <a16:creationId xmlns:a16="http://schemas.microsoft.com/office/drawing/2014/main" id="{B6D1243C-122C-9BDA-8084-F2AE1DC6AFD8}"/>
              </a:ext>
            </a:extLst>
          </p:cNvPr>
          <p:cNvPicPr>
            <a:picLocks noChangeAspect="1"/>
          </p:cNvPicPr>
          <p:nvPr/>
        </p:nvPicPr>
        <p:blipFill>
          <a:blip r:embed="rId22"/>
          <a:srcRect r="7616"/>
          <a:stretch/>
        </p:blipFill>
        <p:spPr>
          <a:xfrm>
            <a:off x="3465088" y="24947843"/>
            <a:ext cx="8102986" cy="5026991"/>
          </a:xfrm>
          <a:prstGeom prst="rect">
            <a:avLst/>
          </a:prstGeom>
        </p:spPr>
      </p:pic>
      <p:grpSp>
        <p:nvGrpSpPr>
          <p:cNvPr id="114" name="Group 113">
            <a:extLst>
              <a:ext uri="{FF2B5EF4-FFF2-40B4-BE49-F238E27FC236}">
                <a16:creationId xmlns:a16="http://schemas.microsoft.com/office/drawing/2014/main" id="{4414A0FD-3ECC-461F-DD37-8EFECC2EAA2B}"/>
              </a:ext>
            </a:extLst>
          </p:cNvPr>
          <p:cNvGrpSpPr/>
          <p:nvPr/>
        </p:nvGrpSpPr>
        <p:grpSpPr>
          <a:xfrm>
            <a:off x="6640794" y="5993830"/>
            <a:ext cx="6587582" cy="5267751"/>
            <a:chOff x="187493" y="2273119"/>
            <a:chExt cx="5367260" cy="3975003"/>
          </a:xfrm>
        </p:grpSpPr>
        <p:pic>
          <p:nvPicPr>
            <p:cNvPr id="115" name="Picture 2" descr="The Road Map To Investing In Farmland">
              <a:extLst>
                <a:ext uri="{FF2B5EF4-FFF2-40B4-BE49-F238E27FC236}">
                  <a16:creationId xmlns:a16="http://schemas.microsoft.com/office/drawing/2014/main" id="{2B3D3E53-8954-82FE-1FC2-0FF8F70FA177}"/>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5242" r="23664"/>
            <a:stretch/>
          </p:blipFill>
          <p:spPr bwMode="auto">
            <a:xfrm>
              <a:off x="187493" y="2273119"/>
              <a:ext cx="5367260" cy="3975003"/>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descr="A close up of a puzzle piece&#10;&#10;Description automatically generated">
              <a:extLst>
                <a:ext uri="{FF2B5EF4-FFF2-40B4-BE49-F238E27FC236}">
                  <a16:creationId xmlns:a16="http://schemas.microsoft.com/office/drawing/2014/main" id="{DCE279E7-FDD3-9F1D-DF6C-BC6ACD6BAD3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58495" y="5022752"/>
              <a:ext cx="1065564" cy="421926"/>
            </a:xfrm>
            <a:prstGeom prst="rect">
              <a:avLst/>
            </a:prstGeom>
          </p:spPr>
        </p:pic>
        <p:pic>
          <p:nvPicPr>
            <p:cNvPr id="117" name="Picture 116" descr="A close up of a white and grey object&#10;&#10;Description automatically generated">
              <a:extLst>
                <a:ext uri="{FF2B5EF4-FFF2-40B4-BE49-F238E27FC236}">
                  <a16:creationId xmlns:a16="http://schemas.microsoft.com/office/drawing/2014/main" id="{BB7696F8-F888-8B11-3215-3D515440C62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64331" y="5541280"/>
              <a:ext cx="1466115" cy="473693"/>
            </a:xfrm>
            <a:prstGeom prst="rect">
              <a:avLst/>
            </a:prstGeom>
          </p:spPr>
        </p:pic>
        <p:pic>
          <p:nvPicPr>
            <p:cNvPr id="118" name="Picture 117" descr="A close-up of a piece of plastic&#10;&#10;Description automatically generated">
              <a:extLst>
                <a:ext uri="{FF2B5EF4-FFF2-40B4-BE49-F238E27FC236}">
                  <a16:creationId xmlns:a16="http://schemas.microsoft.com/office/drawing/2014/main" id="{EAB73D5F-C985-A157-1671-424D4510B78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93006" y="4024044"/>
              <a:ext cx="434401" cy="215973"/>
            </a:xfrm>
            <a:prstGeom prst="rect">
              <a:avLst/>
            </a:prstGeom>
          </p:spPr>
        </p:pic>
      </p:grpSp>
      <p:grpSp>
        <p:nvGrpSpPr>
          <p:cNvPr id="119" name="Group 118">
            <a:extLst>
              <a:ext uri="{FF2B5EF4-FFF2-40B4-BE49-F238E27FC236}">
                <a16:creationId xmlns:a16="http://schemas.microsoft.com/office/drawing/2014/main" id="{E754C5B0-632D-6078-EEA6-F21C26D9CDD9}"/>
              </a:ext>
            </a:extLst>
          </p:cNvPr>
          <p:cNvGrpSpPr/>
          <p:nvPr/>
        </p:nvGrpSpPr>
        <p:grpSpPr>
          <a:xfrm>
            <a:off x="13301822" y="6022778"/>
            <a:ext cx="4100843" cy="5238803"/>
            <a:chOff x="7623635" y="2053261"/>
            <a:chExt cx="3857690" cy="3971738"/>
          </a:xfrm>
        </p:grpSpPr>
        <p:pic>
          <p:nvPicPr>
            <p:cNvPr id="120" name="Picture 4" descr="Realistic asteroid rock | 3D model">
              <a:extLst>
                <a:ext uri="{FF2B5EF4-FFF2-40B4-BE49-F238E27FC236}">
                  <a16:creationId xmlns:a16="http://schemas.microsoft.com/office/drawing/2014/main" id="{7458C6BF-E92F-DD32-90E1-A53DAFAEF40E}"/>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7042" t="5794" r="11101" b="9930"/>
            <a:stretch/>
          </p:blipFill>
          <p:spPr bwMode="auto">
            <a:xfrm>
              <a:off x="7623635" y="2053261"/>
              <a:ext cx="3857690" cy="397173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A close up of a puzzle piece&#10;&#10;Description automatically generated">
              <a:extLst>
                <a:ext uri="{FF2B5EF4-FFF2-40B4-BE49-F238E27FC236}">
                  <a16:creationId xmlns:a16="http://schemas.microsoft.com/office/drawing/2014/main" id="{3E3D14AB-B155-E714-C88F-CEB96A70A76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3535290">
              <a:off x="8149952" y="5100076"/>
              <a:ext cx="693054" cy="274425"/>
            </a:xfrm>
            <a:prstGeom prst="rect">
              <a:avLst/>
            </a:prstGeom>
          </p:spPr>
        </p:pic>
        <p:pic>
          <p:nvPicPr>
            <p:cNvPr id="122" name="Picture 121" descr="A close up of a white and grey object&#10;&#10;Description automatically generated">
              <a:extLst>
                <a:ext uri="{FF2B5EF4-FFF2-40B4-BE49-F238E27FC236}">
                  <a16:creationId xmlns:a16="http://schemas.microsoft.com/office/drawing/2014/main" id="{CD3297D1-4C0D-D74F-0EDB-57EE9A0F268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3116316">
              <a:off x="10790917" y="2386804"/>
              <a:ext cx="760381" cy="245675"/>
            </a:xfrm>
            <a:prstGeom prst="rect">
              <a:avLst/>
            </a:prstGeom>
          </p:spPr>
        </p:pic>
        <p:pic>
          <p:nvPicPr>
            <p:cNvPr id="123" name="Picture 122" descr="A close-up of a piece of plastic&#10;&#10;Description automatically generated">
              <a:extLst>
                <a:ext uri="{FF2B5EF4-FFF2-40B4-BE49-F238E27FC236}">
                  <a16:creationId xmlns:a16="http://schemas.microsoft.com/office/drawing/2014/main" id="{66337728-A3F1-57B9-9169-3DFED65B2C9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9694447">
              <a:off x="8367841" y="2617089"/>
              <a:ext cx="434401" cy="215973"/>
            </a:xfrm>
            <a:prstGeom prst="rect">
              <a:avLst/>
            </a:prstGeom>
          </p:spPr>
        </p:pic>
      </p:grpSp>
      <p:pic>
        <p:nvPicPr>
          <p:cNvPr id="34" name="Picture 33" descr="A collage of a rock with a red object attached to it&#10;&#10;AI-generated content may be incorrect.">
            <a:extLst>
              <a:ext uri="{FF2B5EF4-FFF2-40B4-BE49-F238E27FC236}">
                <a16:creationId xmlns:a16="http://schemas.microsoft.com/office/drawing/2014/main" id="{18F7DECD-E173-3C0D-7BC9-B3E40266DED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9627983" y="5994148"/>
            <a:ext cx="8432080" cy="5886105"/>
          </a:xfrm>
          <a:prstGeom prst="rect">
            <a:avLst/>
          </a:prstGeom>
        </p:spPr>
      </p:pic>
      <p:sp>
        <p:nvSpPr>
          <p:cNvPr id="23" name="TextBox 22">
            <a:extLst>
              <a:ext uri="{FF2B5EF4-FFF2-40B4-BE49-F238E27FC236}">
                <a16:creationId xmlns:a16="http://schemas.microsoft.com/office/drawing/2014/main" id="{58F9D880-E27D-645B-B7E3-29892FEA9BE7}"/>
              </a:ext>
            </a:extLst>
          </p:cNvPr>
          <p:cNvSpPr txBox="1"/>
          <p:nvPr/>
        </p:nvSpPr>
        <p:spPr>
          <a:xfrm>
            <a:off x="30707780" y="11911153"/>
            <a:ext cx="5873706"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3: Two-Row </a:t>
            </a:r>
            <a:r>
              <a:rPr lang="en-US" sz="2900" dirty="0" err="1">
                <a:solidFill>
                  <a:schemeClr val="accent6"/>
                </a:solidFill>
                <a:latin typeface="Times"/>
                <a:cs typeface="Minion Pro"/>
              </a:rPr>
              <a:t>Microspine</a:t>
            </a:r>
            <a:r>
              <a:rPr lang="en-US" sz="2900" dirty="0">
                <a:solidFill>
                  <a:schemeClr val="accent6"/>
                </a:solidFill>
                <a:latin typeface="Times"/>
                <a:cs typeface="Minion Pro"/>
              </a:rPr>
              <a:t> Array</a:t>
            </a:r>
            <a:endParaRPr lang="en-US" sz="2900" dirty="0">
              <a:solidFill>
                <a:schemeClr val="bg1">
                  <a:lumMod val="50000"/>
                </a:schemeClr>
              </a:solidFill>
              <a:latin typeface="Times"/>
              <a:cs typeface="Times"/>
            </a:endParaRPr>
          </a:p>
        </p:txBody>
      </p:sp>
      <p:sp>
        <p:nvSpPr>
          <p:cNvPr id="1025" name="TextBox 1024">
            <a:extLst>
              <a:ext uri="{FF2B5EF4-FFF2-40B4-BE49-F238E27FC236}">
                <a16:creationId xmlns:a16="http://schemas.microsoft.com/office/drawing/2014/main" id="{EA1D92E2-7AA2-332F-679F-1916D2F388B2}"/>
              </a:ext>
            </a:extLst>
          </p:cNvPr>
          <p:cNvSpPr txBox="1"/>
          <p:nvPr/>
        </p:nvSpPr>
        <p:spPr>
          <a:xfrm>
            <a:off x="20822759" y="17826418"/>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2: Compliant </a:t>
            </a:r>
            <a:r>
              <a:rPr lang="en-US" sz="2900" dirty="0" err="1">
                <a:solidFill>
                  <a:schemeClr val="accent6"/>
                </a:solidFill>
                <a:latin typeface="Times"/>
                <a:cs typeface="Minion Pro"/>
              </a:rPr>
              <a:t>Microspine</a:t>
            </a:r>
            <a:r>
              <a:rPr lang="en-US" sz="2900" dirty="0">
                <a:solidFill>
                  <a:schemeClr val="accent6"/>
                </a:solidFill>
                <a:latin typeface="Times"/>
                <a:cs typeface="Minion Pro"/>
              </a:rPr>
              <a:t> Mechanism</a:t>
            </a:r>
            <a:endParaRPr lang="en-US" sz="2900" dirty="0">
              <a:solidFill>
                <a:schemeClr val="bg1">
                  <a:lumMod val="50000"/>
                </a:schemeClr>
              </a:solidFill>
              <a:latin typeface="Times"/>
              <a:cs typeface="Times"/>
            </a:endParaRPr>
          </a:p>
        </p:txBody>
      </p:sp>
      <p:grpSp>
        <p:nvGrpSpPr>
          <p:cNvPr id="2" name="Group 1">
            <a:extLst>
              <a:ext uri="{FF2B5EF4-FFF2-40B4-BE49-F238E27FC236}">
                <a16:creationId xmlns:a16="http://schemas.microsoft.com/office/drawing/2014/main" id="{23A70E2B-92DA-9AE0-B40B-0405CFB21DDA}"/>
              </a:ext>
            </a:extLst>
          </p:cNvPr>
          <p:cNvGrpSpPr/>
          <p:nvPr/>
        </p:nvGrpSpPr>
        <p:grpSpPr>
          <a:xfrm>
            <a:off x="1261234" y="24947843"/>
            <a:ext cx="1998908" cy="5043555"/>
            <a:chOff x="9490829" y="24947843"/>
            <a:chExt cx="1998908" cy="5043555"/>
          </a:xfrm>
        </p:grpSpPr>
        <p:pic>
          <p:nvPicPr>
            <p:cNvPr id="49" name="Picture 48" descr="A close-up of a fan&#10;&#10;Description automatically generated">
              <a:extLst>
                <a:ext uri="{FF2B5EF4-FFF2-40B4-BE49-F238E27FC236}">
                  <a16:creationId xmlns:a16="http://schemas.microsoft.com/office/drawing/2014/main" id="{0633AD51-B51E-552B-AB1A-A8E31236C8D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490829" y="28212812"/>
              <a:ext cx="1998908" cy="1778586"/>
            </a:xfrm>
            <a:prstGeom prst="rect">
              <a:avLst/>
            </a:prstGeom>
          </p:spPr>
        </p:pic>
        <p:pic>
          <p:nvPicPr>
            <p:cNvPr id="54" name="Picture 53" descr="A white object with a metal object in the middle&#10;&#10;Description automatically generated with medium confidence">
              <a:extLst>
                <a:ext uri="{FF2B5EF4-FFF2-40B4-BE49-F238E27FC236}">
                  <a16:creationId xmlns:a16="http://schemas.microsoft.com/office/drawing/2014/main" id="{014B7EFA-3648-C14F-C6DF-BB0C5BCC5A1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521846" y="26590620"/>
              <a:ext cx="1967891" cy="1630378"/>
            </a:xfrm>
            <a:prstGeom prst="rect">
              <a:avLst/>
            </a:prstGeom>
          </p:spPr>
        </p:pic>
        <p:pic>
          <p:nvPicPr>
            <p:cNvPr id="58" name="Picture 57" descr="A green and black propeller&#10;&#10;Description automatically generated">
              <a:extLst>
                <a:ext uri="{FF2B5EF4-FFF2-40B4-BE49-F238E27FC236}">
                  <a16:creationId xmlns:a16="http://schemas.microsoft.com/office/drawing/2014/main" id="{C6E9C6D6-FCCF-23DF-8E3A-C174FC567AC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528245" y="24947843"/>
              <a:ext cx="1950475" cy="1646369"/>
            </a:xfrm>
            <a:prstGeom prst="rect">
              <a:avLst/>
            </a:prstGeom>
          </p:spPr>
        </p:pic>
        <p:sp>
          <p:nvSpPr>
            <p:cNvPr id="6" name="TextBox 5">
              <a:extLst>
                <a:ext uri="{FF2B5EF4-FFF2-40B4-BE49-F238E27FC236}">
                  <a16:creationId xmlns:a16="http://schemas.microsoft.com/office/drawing/2014/main" id="{327A0503-174F-5E4E-B9F3-F65FBC2B437E}"/>
                </a:ext>
              </a:extLst>
            </p:cNvPr>
            <p:cNvSpPr txBox="1"/>
            <p:nvPr/>
          </p:nvSpPr>
          <p:spPr>
            <a:xfrm>
              <a:off x="10370569" y="26005792"/>
              <a:ext cx="997655" cy="538609"/>
            </a:xfrm>
            <a:prstGeom prst="rect">
              <a:avLst/>
            </a:prstGeom>
            <a:noFill/>
          </p:spPr>
          <p:txBody>
            <a:bodyPr wrap="square" lIns="91440" tIns="45720" rIns="91440" bIns="45720" rtlCol="0" anchor="t">
              <a:spAutoFit/>
            </a:bodyPr>
            <a:lstStyle/>
            <a:p>
              <a:pPr algn="ctr"/>
              <a:r>
                <a:rPr lang="en-US" sz="2900" b="1" dirty="0">
                  <a:solidFill>
                    <a:schemeClr val="accent6"/>
                  </a:solidFill>
                  <a:latin typeface="Times"/>
                  <a:cs typeface="Minion Pro"/>
                </a:rPr>
                <a:t>0ML</a:t>
              </a:r>
              <a:endParaRPr lang="en-US" sz="2900" b="1" dirty="0">
                <a:solidFill>
                  <a:schemeClr val="bg1">
                    <a:lumMod val="50000"/>
                  </a:schemeClr>
                </a:solidFill>
                <a:latin typeface="Times"/>
                <a:cs typeface="Times"/>
              </a:endParaRPr>
            </a:p>
          </p:txBody>
        </p:sp>
        <p:sp>
          <p:nvSpPr>
            <p:cNvPr id="11" name="TextBox 10">
              <a:extLst>
                <a:ext uri="{FF2B5EF4-FFF2-40B4-BE49-F238E27FC236}">
                  <a16:creationId xmlns:a16="http://schemas.microsoft.com/office/drawing/2014/main" id="{9C5C1E5A-DA3D-6A7C-F876-4C356C1953F9}"/>
                </a:ext>
              </a:extLst>
            </p:cNvPr>
            <p:cNvSpPr txBox="1"/>
            <p:nvPr/>
          </p:nvSpPr>
          <p:spPr>
            <a:xfrm>
              <a:off x="9490829" y="27926943"/>
              <a:ext cx="997655" cy="538609"/>
            </a:xfrm>
            <a:prstGeom prst="rect">
              <a:avLst/>
            </a:prstGeom>
            <a:noFill/>
          </p:spPr>
          <p:txBody>
            <a:bodyPr wrap="square" lIns="91440" tIns="45720" rIns="91440" bIns="45720" rtlCol="0" anchor="t">
              <a:spAutoFit/>
            </a:bodyPr>
            <a:lstStyle/>
            <a:p>
              <a:pPr algn="ctr"/>
              <a:r>
                <a:rPr lang="en-US" sz="2900" b="1" dirty="0">
                  <a:solidFill>
                    <a:schemeClr val="accent6"/>
                  </a:solidFill>
                  <a:latin typeface="Times"/>
                  <a:cs typeface="Minion Pro"/>
                </a:rPr>
                <a:t>1ML</a:t>
              </a:r>
              <a:endParaRPr lang="en-US" sz="2900" b="1" dirty="0">
                <a:solidFill>
                  <a:schemeClr val="bg1">
                    <a:lumMod val="50000"/>
                  </a:schemeClr>
                </a:solidFill>
                <a:latin typeface="Times"/>
                <a:cs typeface="Times"/>
              </a:endParaRPr>
            </a:p>
          </p:txBody>
        </p:sp>
        <p:sp>
          <p:nvSpPr>
            <p:cNvPr id="27" name="TextBox 26">
              <a:extLst>
                <a:ext uri="{FF2B5EF4-FFF2-40B4-BE49-F238E27FC236}">
                  <a16:creationId xmlns:a16="http://schemas.microsoft.com/office/drawing/2014/main" id="{CAFB7302-D25C-0171-4ABD-7FFF500FE590}"/>
                </a:ext>
              </a:extLst>
            </p:cNvPr>
            <p:cNvSpPr txBox="1"/>
            <p:nvPr/>
          </p:nvSpPr>
          <p:spPr>
            <a:xfrm>
              <a:off x="9650502" y="29368085"/>
              <a:ext cx="997655" cy="538609"/>
            </a:xfrm>
            <a:prstGeom prst="rect">
              <a:avLst/>
            </a:prstGeom>
            <a:noFill/>
          </p:spPr>
          <p:txBody>
            <a:bodyPr wrap="square" lIns="91440" tIns="45720" rIns="91440" bIns="45720" rtlCol="0" anchor="t">
              <a:spAutoFit/>
            </a:bodyPr>
            <a:lstStyle/>
            <a:p>
              <a:pPr algn="ctr"/>
              <a:r>
                <a:rPr lang="en-US" sz="2900" b="1" dirty="0">
                  <a:solidFill>
                    <a:schemeClr val="accent6"/>
                  </a:solidFill>
                  <a:latin typeface="Times"/>
                  <a:cs typeface="Minion Pro"/>
                </a:rPr>
                <a:t>2ML</a:t>
              </a:r>
              <a:endParaRPr lang="en-US" sz="2900" b="1" dirty="0">
                <a:solidFill>
                  <a:schemeClr val="bg1">
                    <a:lumMod val="50000"/>
                  </a:schemeClr>
                </a:solidFill>
                <a:latin typeface="Times"/>
                <a:cs typeface="Times"/>
              </a:endParaRPr>
            </a:p>
          </p:txBody>
        </p:sp>
      </p:grpSp>
      <p:sp>
        <p:nvSpPr>
          <p:cNvPr id="43" name="TextBox 42">
            <a:extLst>
              <a:ext uri="{FF2B5EF4-FFF2-40B4-BE49-F238E27FC236}">
                <a16:creationId xmlns:a16="http://schemas.microsoft.com/office/drawing/2014/main" id="{3511308F-A663-5E40-0F06-4C9A7386987A}"/>
              </a:ext>
            </a:extLst>
          </p:cNvPr>
          <p:cNvSpPr txBox="1"/>
          <p:nvPr/>
        </p:nvSpPr>
        <p:spPr>
          <a:xfrm>
            <a:off x="30973063" y="17826418"/>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4: Compliant </a:t>
            </a:r>
            <a:r>
              <a:rPr lang="en-US" sz="2900" dirty="0" err="1">
                <a:solidFill>
                  <a:schemeClr val="accent6"/>
                </a:solidFill>
                <a:latin typeface="Times"/>
                <a:cs typeface="Minion Pro"/>
              </a:rPr>
              <a:t>Microspine</a:t>
            </a:r>
            <a:r>
              <a:rPr lang="en-US" sz="2900" dirty="0">
                <a:solidFill>
                  <a:schemeClr val="accent6"/>
                </a:solidFill>
                <a:latin typeface="Times"/>
                <a:cs typeface="Minion Pro"/>
              </a:rPr>
              <a:t> Mechanism</a:t>
            </a:r>
            <a:endParaRPr lang="en-US" sz="2900" dirty="0">
              <a:solidFill>
                <a:schemeClr val="bg1">
                  <a:lumMod val="50000"/>
                </a:schemeClr>
              </a:solidFill>
              <a:latin typeface="Times"/>
              <a:cs typeface="Times"/>
            </a:endParaRPr>
          </a:p>
        </p:txBody>
      </p:sp>
      <p:sp>
        <p:nvSpPr>
          <p:cNvPr id="14" name="TextBox 13">
            <a:extLst>
              <a:ext uri="{FF2B5EF4-FFF2-40B4-BE49-F238E27FC236}">
                <a16:creationId xmlns:a16="http://schemas.microsoft.com/office/drawing/2014/main" id="{140A4D12-9E97-371F-F4FF-14FDA33873D2}"/>
              </a:ext>
            </a:extLst>
          </p:cNvPr>
          <p:cNvSpPr txBox="1"/>
          <p:nvPr/>
        </p:nvSpPr>
        <p:spPr>
          <a:xfrm>
            <a:off x="14464456" y="30007962"/>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7: Experimental Qualitative Results</a:t>
            </a:r>
            <a:endParaRPr lang="en-US" sz="2900" dirty="0">
              <a:solidFill>
                <a:schemeClr val="bg1">
                  <a:lumMod val="50000"/>
                </a:schemeClr>
              </a:solidFill>
              <a:latin typeface="Times"/>
              <a:cs typeface="Times"/>
            </a:endParaRPr>
          </a:p>
        </p:txBody>
      </p:sp>
      <p:sp>
        <p:nvSpPr>
          <p:cNvPr id="16" name="TextBox 15">
            <a:extLst>
              <a:ext uri="{FF2B5EF4-FFF2-40B4-BE49-F238E27FC236}">
                <a16:creationId xmlns:a16="http://schemas.microsoft.com/office/drawing/2014/main" id="{03DA9D04-B1BC-DA5C-9000-D1E9E0795833}"/>
              </a:ext>
            </a:extLst>
          </p:cNvPr>
          <p:cNvSpPr txBox="1"/>
          <p:nvPr/>
        </p:nvSpPr>
        <p:spPr>
          <a:xfrm>
            <a:off x="36021018" y="29974834"/>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9: Gait Analysis</a:t>
            </a:r>
            <a:endParaRPr lang="en-US" sz="2900" dirty="0">
              <a:solidFill>
                <a:schemeClr val="bg1">
                  <a:lumMod val="50000"/>
                </a:schemeClr>
              </a:solidFill>
              <a:latin typeface="Times"/>
              <a:cs typeface="Times"/>
            </a:endParaRPr>
          </a:p>
        </p:txBody>
      </p:sp>
      <p:sp>
        <p:nvSpPr>
          <p:cNvPr id="17" name="TextBox 16">
            <a:extLst>
              <a:ext uri="{FF2B5EF4-FFF2-40B4-BE49-F238E27FC236}">
                <a16:creationId xmlns:a16="http://schemas.microsoft.com/office/drawing/2014/main" id="{B3F25705-0A76-265C-7E76-9C00943611EE}"/>
              </a:ext>
            </a:extLst>
          </p:cNvPr>
          <p:cNvSpPr txBox="1"/>
          <p:nvPr/>
        </p:nvSpPr>
        <p:spPr>
          <a:xfrm>
            <a:off x="23050536" y="30051663"/>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8: Average Displacement</a:t>
            </a:r>
            <a:endParaRPr lang="en-US" sz="2900" dirty="0">
              <a:solidFill>
                <a:schemeClr val="bg1">
                  <a:lumMod val="50000"/>
                </a:schemeClr>
              </a:solidFill>
              <a:latin typeface="Times"/>
              <a:cs typeface="Times"/>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1949CA2-DED3-9521-48FD-78B673B930D4}"/>
                  </a:ext>
                </a:extLst>
              </p:cNvPr>
              <p:cNvSpPr txBox="1"/>
              <p:nvPr/>
            </p:nvSpPr>
            <p:spPr>
              <a:xfrm>
                <a:off x="23066761" y="19808577"/>
                <a:ext cx="19646796" cy="5632311"/>
              </a:xfrm>
              <a:prstGeom prst="rect">
                <a:avLst/>
              </a:prstGeom>
              <a:noFill/>
            </p:spPr>
            <p:txBody>
              <a:bodyPr wrap="square" lIns="91440" tIns="45720" rIns="91440" bIns="45720" rtlCol="0" anchor="t">
                <a:spAutoFit/>
              </a:bodyPr>
              <a:lstStyle/>
              <a:p>
                <a:pPr algn="just"/>
                <a:r>
                  <a:rPr lang="en-US" sz="3600" dirty="0">
                    <a:solidFill>
                      <a:schemeClr val="accent6"/>
                    </a:solidFill>
                    <a:latin typeface="Times"/>
                    <a:cs typeface="Times"/>
                  </a:rPr>
                  <a:t>The translation results of 0ML, 1ML, and 2ML are compared on four surfaces with an example of the path of each prototype on each surface in Fig. 7. Fig. 8 shows the average displacement and </a:t>
                </a:r>
                <a14:m>
                  <m:oMath xmlns:m="http://schemas.openxmlformats.org/officeDocument/2006/math">
                    <m:r>
                      <a:rPr lang="en-US" sz="3600" b="0" i="1" dirty="0" smtClean="0">
                        <a:solidFill>
                          <a:schemeClr val="accent6"/>
                        </a:solidFill>
                        <a:latin typeface="Cambria Math" panose="02040503050406030204" pitchFamily="18" charset="0"/>
                        <a:cs typeface="Times"/>
                      </a:rPr>
                      <m:t>𝜎</m:t>
                    </m:r>
                  </m:oMath>
                </a14:m>
                <a:r>
                  <a:rPr lang="en-US" sz="3600" dirty="0">
                    <a:solidFill>
                      <a:schemeClr val="accent6"/>
                    </a:solidFill>
                    <a:latin typeface="Times"/>
                    <a:cs typeface="Times"/>
                  </a:rPr>
                  <a:t> of the three trials per prototype/surface. On concrete, 1ML had an average displacement of 39.63cm which is over 30 times as much as the 1.32cm that 0ML traveled. 2ML traveled 14.13cm, nearly 11 times as much as 0ML. 1ML traveled ~25 times more than and 2ML 18 times more than 0ML on brick.  All </a:t>
                </a:r>
                <a:r>
                  <a:rPr lang="en-US" sz="3600" dirty="0" err="1">
                    <a:solidFill>
                      <a:schemeClr val="accent6"/>
                    </a:solidFill>
                    <a:latin typeface="Times"/>
                    <a:cs typeface="Times"/>
                  </a:rPr>
                  <a:t>SoRos</a:t>
                </a:r>
                <a:r>
                  <a:rPr lang="en-US" sz="3600" dirty="0">
                    <a:solidFill>
                      <a:schemeClr val="accent6"/>
                    </a:solidFill>
                    <a:latin typeface="Times"/>
                    <a:cs typeface="Times"/>
                  </a:rPr>
                  <a:t> struggled in sand, but both 1ML and 2ML overcame obstacles on the forest floor that blocked 0ML. For each of the 36 trials, the robots move for 60 gaits, resulting in a total of 2,160 gaits. Each gait results in relative change in position (∆X, ∆Y) in the robot </a:t>
                </a:r>
                <a:r>
                  <a:rPr lang="en-US" sz="3600" dirty="0" err="1">
                    <a:solidFill>
                      <a:schemeClr val="accent6"/>
                    </a:solidFill>
                    <a:latin typeface="Times"/>
                    <a:cs typeface="Times"/>
                  </a:rPr>
                  <a:t>c.s</a:t>
                </a:r>
                <a:r>
                  <a:rPr lang="en-US" sz="3600" dirty="0">
                    <a:solidFill>
                      <a:schemeClr val="accent6"/>
                    </a:solidFill>
                    <a:latin typeface="Times"/>
                    <a:cs typeface="Times"/>
                  </a:rPr>
                  <a:t>. The consistency is analyzed by examining the ∆X, ∆Y for every gait shown in Fig. 9a). The displacement per gait is visualized in Fig. 9b). </a:t>
                </a:r>
                <a:r>
                  <a:rPr lang="en-US" sz="3600" b="1" dirty="0">
                    <a:solidFill>
                      <a:srgbClr val="A32638"/>
                    </a:solidFill>
                    <a:latin typeface="Times"/>
                    <a:cs typeface="Times"/>
                  </a:rPr>
                  <a:t>The relative standard deviation for 1ML and 2ML is lower than 0ML, indicating improved grip and repeatability.</a:t>
                </a:r>
              </a:p>
            </p:txBody>
          </p:sp>
        </mc:Choice>
        <mc:Fallback>
          <p:sp>
            <p:nvSpPr>
              <p:cNvPr id="18" name="TextBox 17">
                <a:extLst>
                  <a:ext uri="{FF2B5EF4-FFF2-40B4-BE49-F238E27FC236}">
                    <a16:creationId xmlns:a16="http://schemas.microsoft.com/office/drawing/2014/main" id="{11949CA2-DED3-9521-48FD-78B673B930D4}"/>
                  </a:ext>
                </a:extLst>
              </p:cNvPr>
              <p:cNvSpPr txBox="1">
                <a:spLocks noRot="1" noChangeAspect="1" noMove="1" noResize="1" noEditPoints="1" noAdjustHandles="1" noChangeArrowheads="1" noChangeShapeType="1" noTextEdit="1"/>
              </p:cNvSpPr>
              <p:nvPr/>
            </p:nvSpPr>
            <p:spPr>
              <a:xfrm>
                <a:off x="23066761" y="19808577"/>
                <a:ext cx="19646796" cy="5632311"/>
              </a:xfrm>
              <a:prstGeom prst="rect">
                <a:avLst/>
              </a:prstGeom>
              <a:blipFill>
                <a:blip r:embed="rId32"/>
                <a:stretch>
                  <a:fillRect l="-962" t="-1732" r="-931" b="-3030"/>
                </a:stretch>
              </a:blipFill>
            </p:spPr>
            <p:txBody>
              <a:bodyPr/>
              <a:lstStyle/>
              <a:p>
                <a:r>
                  <a:rPr lang="en-US">
                    <a:noFill/>
                  </a:rPr>
                  <a:t> </a:t>
                </a:r>
              </a:p>
            </p:txBody>
          </p:sp>
        </mc:Fallback>
      </mc:AlternateContent>
    </p:spTree>
    <p:extLst>
      <p:ext uri="{BB962C8B-B14F-4D97-AF65-F5344CB8AC3E}">
        <p14:creationId xmlns:p14="http://schemas.microsoft.com/office/powerpoint/2010/main" val="1524058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34B882-55B9-BD44-49B8-03F449557C08}"/>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806D3606-BF02-48FB-1388-2933EB27BF8B}"/>
              </a:ext>
            </a:extLst>
          </p:cNvPr>
          <p:cNvSpPr/>
          <p:nvPr/>
        </p:nvSpPr>
        <p:spPr>
          <a:xfrm>
            <a:off x="14973063" y="18650175"/>
            <a:ext cx="21578426" cy="11928169"/>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D155F2A-0EA6-1A7A-01AE-6E1D7FB8FA72}"/>
              </a:ext>
            </a:extLst>
          </p:cNvPr>
          <p:cNvSpPr/>
          <p:nvPr/>
        </p:nvSpPr>
        <p:spPr>
          <a:xfrm>
            <a:off x="612109" y="18638683"/>
            <a:ext cx="14099697" cy="11928169"/>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5078B08-9C1F-6553-1E56-2B2438D47DB8}"/>
              </a:ext>
            </a:extLst>
          </p:cNvPr>
          <p:cNvSpPr/>
          <p:nvPr/>
        </p:nvSpPr>
        <p:spPr>
          <a:xfrm>
            <a:off x="16052147" y="4592964"/>
            <a:ext cx="20499342" cy="13781952"/>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D2301C1-890F-EED5-641F-2D2E4D267F52}"/>
              </a:ext>
            </a:extLst>
          </p:cNvPr>
          <p:cNvSpPr/>
          <p:nvPr/>
        </p:nvSpPr>
        <p:spPr>
          <a:xfrm>
            <a:off x="36810353" y="4583195"/>
            <a:ext cx="6430519" cy="13791721"/>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F366334-B508-DAAE-D428-56EE1243C046}"/>
              </a:ext>
            </a:extLst>
          </p:cNvPr>
          <p:cNvSpPr/>
          <p:nvPr/>
        </p:nvSpPr>
        <p:spPr>
          <a:xfrm>
            <a:off x="602750" y="4592964"/>
            <a:ext cx="15190638" cy="13781952"/>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FA5D19C-3816-EBD2-55F0-C178CF3D5510}"/>
              </a:ext>
            </a:extLst>
          </p:cNvPr>
          <p:cNvSpPr txBox="1"/>
          <p:nvPr/>
        </p:nvSpPr>
        <p:spPr>
          <a:xfrm>
            <a:off x="862165" y="5831243"/>
            <a:ext cx="3653963" cy="6186309"/>
          </a:xfrm>
          <a:prstGeom prst="rect">
            <a:avLst/>
          </a:prstGeom>
          <a:noFill/>
        </p:spPr>
        <p:txBody>
          <a:bodyPr wrap="square" lIns="91440" tIns="45720" rIns="91440" bIns="45720" rtlCol="0" anchor="t">
            <a:spAutoFit/>
          </a:bodyPr>
          <a:lstStyle/>
          <a:p>
            <a:pPr algn="just"/>
            <a:r>
              <a:rPr lang="en-US" sz="3600" dirty="0" err="1">
                <a:solidFill>
                  <a:schemeClr val="accent6"/>
                </a:solidFill>
                <a:latin typeface="Times"/>
                <a:cs typeface="Minion Pro"/>
              </a:rPr>
              <a:t>Microspine</a:t>
            </a:r>
            <a:r>
              <a:rPr lang="en-US" sz="3600" dirty="0">
                <a:solidFill>
                  <a:schemeClr val="accent6"/>
                </a:solidFill>
                <a:latin typeface="Times"/>
                <a:cs typeface="Minion Pro"/>
              </a:rPr>
              <a:t> grippers are small spines commonly found on insect legs that reinforce surface interaction by engaging with asperities [1-3]. An array of these </a:t>
            </a:r>
            <a:r>
              <a:rPr lang="en-US" sz="3600" dirty="0" err="1">
                <a:solidFill>
                  <a:schemeClr val="accent6"/>
                </a:solidFill>
                <a:latin typeface="Times"/>
                <a:cs typeface="Minion Pro"/>
              </a:rPr>
              <a:t>microspines</a:t>
            </a:r>
            <a:r>
              <a:rPr lang="en-US" sz="3600" dirty="0">
                <a:solidFill>
                  <a:schemeClr val="accent6"/>
                </a:solidFill>
                <a:latin typeface="Times"/>
                <a:cs typeface="Minion Pro"/>
              </a:rPr>
              <a:t> fixed to   the   limbs   or</a:t>
            </a:r>
            <a:endParaRPr lang="en-US" sz="3600" dirty="0">
              <a:solidFill>
                <a:schemeClr val="bg1">
                  <a:lumMod val="50000"/>
                </a:schemeClr>
              </a:solidFill>
              <a:latin typeface="Times"/>
              <a:cs typeface="Times"/>
            </a:endParaRPr>
          </a:p>
        </p:txBody>
      </p:sp>
      <p:sp>
        <p:nvSpPr>
          <p:cNvPr id="4" name="TextBox 3">
            <a:extLst>
              <a:ext uri="{FF2B5EF4-FFF2-40B4-BE49-F238E27FC236}">
                <a16:creationId xmlns:a16="http://schemas.microsoft.com/office/drawing/2014/main" id="{957C68F8-C610-A1F8-AD1C-B101450C6AD6}"/>
              </a:ext>
            </a:extLst>
          </p:cNvPr>
          <p:cNvSpPr txBox="1"/>
          <p:nvPr/>
        </p:nvSpPr>
        <p:spPr>
          <a:xfrm>
            <a:off x="6921625" y="-190509"/>
            <a:ext cx="184666" cy="1415772"/>
          </a:xfrm>
          <a:prstGeom prst="rect">
            <a:avLst/>
          </a:prstGeom>
          <a:noFill/>
        </p:spPr>
        <p:txBody>
          <a:bodyPr wrap="none" rtlCol="0">
            <a:spAutoFit/>
          </a:bodyPr>
          <a:lstStyle/>
          <a:p>
            <a:endParaRPr lang="en-US" dirty="0"/>
          </a:p>
        </p:txBody>
      </p:sp>
      <p:sp>
        <p:nvSpPr>
          <p:cNvPr id="57" name="TextBox 56">
            <a:extLst>
              <a:ext uri="{FF2B5EF4-FFF2-40B4-BE49-F238E27FC236}">
                <a16:creationId xmlns:a16="http://schemas.microsoft.com/office/drawing/2014/main" id="{4653B06C-E45D-C246-3015-C4CDB7FC6A09}"/>
              </a:ext>
            </a:extLst>
          </p:cNvPr>
          <p:cNvSpPr txBox="1"/>
          <p:nvPr/>
        </p:nvSpPr>
        <p:spPr>
          <a:xfrm>
            <a:off x="6682340" y="315616"/>
            <a:ext cx="29686250" cy="4031873"/>
          </a:xfrm>
          <a:prstGeom prst="rect">
            <a:avLst/>
          </a:prstGeom>
          <a:noFill/>
        </p:spPr>
        <p:txBody>
          <a:bodyPr lIns="91440" tIns="45720" rIns="91440" bIns="45720" anchor="t">
            <a:spAutoFit/>
          </a:bodyPr>
          <a:lstStyle/>
          <a:p>
            <a:pPr algn="ctr" defTabSz="2194560" fontAlgn="auto">
              <a:spcAft>
                <a:spcPts val="0"/>
              </a:spcAft>
              <a:defRPr/>
            </a:pPr>
            <a:r>
              <a:rPr lang="en-US" sz="8000" b="1" dirty="0">
                <a:solidFill>
                  <a:schemeClr val="bg1">
                    <a:lumMod val="50000"/>
                  </a:schemeClr>
                </a:solidFill>
                <a:latin typeface="Times New Roman" panose="02020603050405020304" pitchFamily="18" charset="0"/>
                <a:cs typeface="Times New Roman" panose="02020603050405020304" pitchFamily="18" charset="0"/>
              </a:rPr>
              <a:t>Improving Grip Stability Using Passive Compliant </a:t>
            </a:r>
            <a:r>
              <a:rPr lang="en-US" sz="8000" b="1" dirty="0" err="1">
                <a:solidFill>
                  <a:schemeClr val="bg1">
                    <a:lumMod val="50000"/>
                  </a:schemeClr>
                </a:solidFill>
                <a:latin typeface="Times New Roman" panose="02020603050405020304" pitchFamily="18" charset="0"/>
                <a:cs typeface="Times New Roman" panose="02020603050405020304" pitchFamily="18" charset="0"/>
              </a:rPr>
              <a:t>Microspine</a:t>
            </a:r>
            <a:r>
              <a:rPr lang="en-US" sz="8000" b="1" dirty="0">
                <a:solidFill>
                  <a:schemeClr val="bg1">
                    <a:lumMod val="50000"/>
                  </a:schemeClr>
                </a:solidFill>
                <a:latin typeface="Times New Roman" panose="02020603050405020304" pitchFamily="18" charset="0"/>
                <a:cs typeface="Times New Roman" panose="02020603050405020304" pitchFamily="18" charset="0"/>
              </a:rPr>
              <a:t> Arrays for Soft Robots in Unstructured Terrain</a:t>
            </a:r>
          </a:p>
          <a:p>
            <a:pPr algn="ctr" defTabSz="2194560" fontAlgn="auto">
              <a:spcBef>
                <a:spcPts val="0"/>
              </a:spcBef>
              <a:spcAft>
                <a:spcPts val="0"/>
              </a:spcAft>
              <a:defRPr/>
            </a:pPr>
            <a:r>
              <a:rPr lang="en-US" sz="4800" b="1" i="1" dirty="0">
                <a:solidFill>
                  <a:schemeClr val="bg1">
                    <a:lumMod val="50000"/>
                  </a:schemeClr>
                </a:solidFill>
                <a:latin typeface="Times New Roman" panose="02020603050405020304" pitchFamily="18" charset="0"/>
                <a:cs typeface="Times New Roman" panose="02020603050405020304" pitchFamily="18" charset="0"/>
              </a:rPr>
              <a:t>Lauren Ervin, Harish Bezawada, and Vishesh Vikas</a:t>
            </a:r>
          </a:p>
          <a:p>
            <a:pPr algn="ctr" defTabSz="2194560" fontAlgn="auto">
              <a:spcBef>
                <a:spcPts val="0"/>
              </a:spcBef>
              <a:spcAft>
                <a:spcPts val="0"/>
              </a:spcAft>
              <a:defRPr/>
            </a:pPr>
            <a:r>
              <a:rPr lang="en-US" sz="4800" b="1" dirty="0">
                <a:solidFill>
                  <a:schemeClr val="bg1">
                    <a:lumMod val="50000"/>
                  </a:schemeClr>
                </a:solidFill>
                <a:latin typeface="Times New Roman" panose="02020603050405020304" pitchFamily="18" charset="0"/>
                <a:cs typeface="Times New Roman" panose="02020603050405020304" pitchFamily="18" charset="0"/>
              </a:rPr>
              <a:t>Agile Robotics Lab, The University of Alabama</a:t>
            </a:r>
            <a:endParaRPr lang="en-US" sz="48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441ED2E-30DF-4971-35F1-8232BCE270E0}"/>
              </a:ext>
            </a:extLst>
          </p:cNvPr>
          <p:cNvGrpSpPr/>
          <p:nvPr/>
        </p:nvGrpSpPr>
        <p:grpSpPr>
          <a:xfrm>
            <a:off x="37071610" y="4808273"/>
            <a:ext cx="5894921" cy="1505287"/>
            <a:chOff x="1214776" y="13562556"/>
            <a:chExt cx="10053638" cy="1505287"/>
          </a:xfrm>
        </p:grpSpPr>
        <p:sp>
          <p:nvSpPr>
            <p:cNvPr id="69" name="Rectangle 68">
              <a:extLst>
                <a:ext uri="{FF2B5EF4-FFF2-40B4-BE49-F238E27FC236}">
                  <a16:creationId xmlns:a16="http://schemas.microsoft.com/office/drawing/2014/main" id="{E810DCDC-D608-8512-3630-21D9EFB1585B}"/>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70" name="TextBox 69">
              <a:extLst>
                <a:ext uri="{FF2B5EF4-FFF2-40B4-BE49-F238E27FC236}">
                  <a16:creationId xmlns:a16="http://schemas.microsoft.com/office/drawing/2014/main" id="{EF454958-6BC4-9E42-EEA6-17FCB23E7C13}"/>
                </a:ext>
              </a:extLst>
            </p:cNvPr>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Field Experiments</a:t>
              </a:r>
            </a:p>
            <a:p>
              <a:pPr algn="ctr" defTabSz="2194560" fontAlgn="auto">
                <a:spcBef>
                  <a:spcPts val="0"/>
                </a:spcBef>
                <a:spcAft>
                  <a:spcPts val="0"/>
                </a:spcAft>
                <a:defRPr/>
              </a:pPr>
              <a:endParaRPr lang="en-US" sz="4400" dirty="0">
                <a:solidFill>
                  <a:schemeClr val="bg1"/>
                </a:solidFill>
                <a:latin typeface="Verdana"/>
                <a:cs typeface="Verdana"/>
              </a:endParaRPr>
            </a:p>
          </p:txBody>
        </p:sp>
      </p:grpSp>
      <p:grpSp>
        <p:nvGrpSpPr>
          <p:cNvPr id="3" name="Group 2">
            <a:extLst>
              <a:ext uri="{FF2B5EF4-FFF2-40B4-BE49-F238E27FC236}">
                <a16:creationId xmlns:a16="http://schemas.microsoft.com/office/drawing/2014/main" id="{AA214564-5742-63B6-1559-AF48C1D13E75}"/>
              </a:ext>
            </a:extLst>
          </p:cNvPr>
          <p:cNvGrpSpPr/>
          <p:nvPr/>
        </p:nvGrpSpPr>
        <p:grpSpPr>
          <a:xfrm>
            <a:off x="16285611" y="4816194"/>
            <a:ext cx="20031638" cy="914400"/>
            <a:chOff x="11913973" y="6537868"/>
            <a:chExt cx="20551989" cy="914400"/>
          </a:xfrm>
        </p:grpSpPr>
        <p:sp>
          <p:nvSpPr>
            <p:cNvPr id="71" name="Rectangle 70">
              <a:extLst>
                <a:ext uri="{FF2B5EF4-FFF2-40B4-BE49-F238E27FC236}">
                  <a16:creationId xmlns:a16="http://schemas.microsoft.com/office/drawing/2014/main" id="{563D6CF2-619A-D1B3-4468-60D29DBBDC92}"/>
                </a:ext>
              </a:extLst>
            </p:cNvPr>
            <p:cNvSpPr/>
            <p:nvPr/>
          </p:nvSpPr>
          <p:spPr>
            <a:xfrm>
              <a:off x="11913973" y="6537868"/>
              <a:ext cx="20551989"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72" name="TextBox 71">
              <a:extLst>
                <a:ext uri="{FF2B5EF4-FFF2-40B4-BE49-F238E27FC236}">
                  <a16:creationId xmlns:a16="http://schemas.microsoft.com/office/drawing/2014/main" id="{53971DD0-344B-0755-FBAC-D7371CF900B7}"/>
                </a:ext>
              </a:extLst>
            </p:cNvPr>
            <p:cNvSpPr txBox="1"/>
            <p:nvPr/>
          </p:nvSpPr>
          <p:spPr>
            <a:xfrm>
              <a:off x="12667165" y="6590346"/>
              <a:ext cx="18952304" cy="777986"/>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a:spAutoFit/>
            </a:bodyPr>
            <a:lstStyle/>
            <a:p>
              <a:pPr algn="ctr" defTabSz="2194560" fontAlgn="auto">
                <a:spcBef>
                  <a:spcPts val="0"/>
                </a:spcBef>
                <a:spcAft>
                  <a:spcPts val="0"/>
                </a:spcAft>
                <a:defRPr/>
              </a:pPr>
              <a:r>
                <a:rPr lang="en-US" sz="4400" dirty="0">
                  <a:solidFill>
                    <a:schemeClr val="bg1"/>
                  </a:solidFill>
                  <a:latin typeface="Verdana"/>
                  <a:cs typeface="Verdana"/>
                </a:rPr>
                <a:t>Compliant </a:t>
              </a:r>
              <a:r>
                <a:rPr lang="en-US" sz="4400" dirty="0" err="1">
                  <a:solidFill>
                    <a:schemeClr val="bg1"/>
                  </a:solidFill>
                  <a:latin typeface="Verdana"/>
                  <a:cs typeface="Verdana"/>
                </a:rPr>
                <a:t>Microspine</a:t>
              </a:r>
              <a:r>
                <a:rPr lang="en-US" sz="4400" dirty="0">
                  <a:solidFill>
                    <a:schemeClr val="bg1"/>
                  </a:solidFill>
                  <a:latin typeface="Verdana"/>
                  <a:cs typeface="Verdana"/>
                </a:rPr>
                <a:t> Mechanism and Array Integration</a:t>
              </a:r>
            </a:p>
          </p:txBody>
        </p:sp>
      </p:grpSp>
      <p:sp>
        <p:nvSpPr>
          <p:cNvPr id="82" name="Rectangle 81">
            <a:extLst>
              <a:ext uri="{FF2B5EF4-FFF2-40B4-BE49-F238E27FC236}">
                <a16:creationId xmlns:a16="http://schemas.microsoft.com/office/drawing/2014/main" id="{F57D4B71-E0ED-8091-361E-BA718332358D}"/>
              </a:ext>
            </a:extLst>
          </p:cNvPr>
          <p:cNvSpPr/>
          <p:nvPr/>
        </p:nvSpPr>
        <p:spPr>
          <a:xfrm>
            <a:off x="0" y="30893931"/>
            <a:ext cx="43891200" cy="2024468"/>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pic>
        <p:nvPicPr>
          <p:cNvPr id="85" name="Picture 13" descr="nameplate201_WHITE.eps">
            <a:extLst>
              <a:ext uri="{FF2B5EF4-FFF2-40B4-BE49-F238E27FC236}">
                <a16:creationId xmlns:a16="http://schemas.microsoft.com/office/drawing/2014/main" id="{6766D8E8-62A4-447D-0210-511EA542C0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69684" y="31567313"/>
            <a:ext cx="9085603" cy="4725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6" name="Picture 2" descr="ASGC Logo">
            <a:extLst>
              <a:ext uri="{FF2B5EF4-FFF2-40B4-BE49-F238E27FC236}">
                <a16:creationId xmlns:a16="http://schemas.microsoft.com/office/drawing/2014/main" id="{215DD537-0E4A-ABBA-C668-25F9081B6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99485" y="514979"/>
            <a:ext cx="2250407" cy="22504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AC1E139F-3611-363F-6FDA-5D4EC61C728D}"/>
              </a:ext>
            </a:extLst>
          </p:cNvPr>
          <p:cNvPicPr>
            <a:picLocks noChangeAspect="1"/>
          </p:cNvPicPr>
          <p:nvPr/>
        </p:nvPicPr>
        <p:blipFill>
          <a:blip r:embed="rId5"/>
          <a:stretch>
            <a:fillRect/>
          </a:stretch>
        </p:blipFill>
        <p:spPr>
          <a:xfrm>
            <a:off x="3194770" y="1963611"/>
            <a:ext cx="4952477" cy="2559241"/>
          </a:xfrm>
          <a:prstGeom prst="rect">
            <a:avLst/>
          </a:prstGeom>
        </p:spPr>
      </p:pic>
      <p:grpSp>
        <p:nvGrpSpPr>
          <p:cNvPr id="25" name="Group 24">
            <a:extLst>
              <a:ext uri="{FF2B5EF4-FFF2-40B4-BE49-F238E27FC236}">
                <a16:creationId xmlns:a16="http://schemas.microsoft.com/office/drawing/2014/main" id="{8DCE46FA-F1DC-1D8B-0B16-53212463D519}"/>
              </a:ext>
            </a:extLst>
          </p:cNvPr>
          <p:cNvGrpSpPr/>
          <p:nvPr/>
        </p:nvGrpSpPr>
        <p:grpSpPr>
          <a:xfrm>
            <a:off x="874092" y="4788906"/>
            <a:ext cx="14742538" cy="914400"/>
            <a:chOff x="1214776" y="13562556"/>
            <a:chExt cx="10053638" cy="914400"/>
          </a:xfrm>
        </p:grpSpPr>
        <p:sp>
          <p:nvSpPr>
            <p:cNvPr id="28" name="Rectangle 27">
              <a:extLst>
                <a:ext uri="{FF2B5EF4-FFF2-40B4-BE49-F238E27FC236}">
                  <a16:creationId xmlns:a16="http://schemas.microsoft.com/office/drawing/2014/main" id="{75AB3236-1EB0-E53B-6A5D-BCE8F2A2E303}"/>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30" name="TextBox 29">
              <a:extLst>
                <a:ext uri="{FF2B5EF4-FFF2-40B4-BE49-F238E27FC236}">
                  <a16:creationId xmlns:a16="http://schemas.microsoft.com/office/drawing/2014/main" id="{EE72C8FC-A41A-784D-A836-DB040FBE74E4}"/>
                </a:ext>
              </a:extLst>
            </p:cNvPr>
            <p:cNvSpPr txBox="1"/>
            <p:nvPr/>
          </p:nvSpPr>
          <p:spPr>
            <a:xfrm>
              <a:off x="1238609" y="13614724"/>
              <a:ext cx="10011332" cy="76944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a:spAutoFit/>
            </a:bodyPr>
            <a:lstStyle/>
            <a:p>
              <a:pPr algn="ctr" defTabSz="2194560" fontAlgn="auto">
                <a:spcBef>
                  <a:spcPts val="0"/>
                </a:spcBef>
                <a:spcAft>
                  <a:spcPts val="0"/>
                </a:spcAft>
                <a:defRPr/>
              </a:pPr>
              <a:r>
                <a:rPr lang="en-US" sz="4400" dirty="0">
                  <a:solidFill>
                    <a:schemeClr val="bg1"/>
                  </a:solidFill>
                  <a:latin typeface="Verdana"/>
                  <a:cs typeface="Verdana"/>
                </a:rPr>
                <a:t>Introduction and Motivation</a:t>
              </a:r>
            </a:p>
          </p:txBody>
        </p:sp>
      </p:grpSp>
      <p:sp>
        <p:nvSpPr>
          <p:cNvPr id="31" name="TextBox 30">
            <a:extLst>
              <a:ext uri="{FF2B5EF4-FFF2-40B4-BE49-F238E27FC236}">
                <a16:creationId xmlns:a16="http://schemas.microsoft.com/office/drawing/2014/main" id="{DE544064-370B-7035-8C5A-E874FDFF7EFF}"/>
              </a:ext>
            </a:extLst>
          </p:cNvPr>
          <p:cNvSpPr txBox="1"/>
          <p:nvPr/>
        </p:nvSpPr>
        <p:spPr>
          <a:xfrm>
            <a:off x="16361341" y="5739096"/>
            <a:ext cx="11358263" cy="7232749"/>
          </a:xfrm>
          <a:prstGeom prst="rect">
            <a:avLst/>
          </a:prstGeom>
          <a:noFill/>
        </p:spPr>
        <p:txBody>
          <a:bodyPr wrap="square" lIns="91440" tIns="45720" rIns="91440" bIns="45720" rtlCol="0" anchor="t">
            <a:spAutoFit/>
          </a:bodyPr>
          <a:lstStyle/>
          <a:p>
            <a:pPr algn="just"/>
            <a:r>
              <a:rPr lang="en-US" sz="3600" dirty="0">
                <a:solidFill>
                  <a:schemeClr val="accent6"/>
                </a:solidFill>
                <a:latin typeface="Times"/>
                <a:cs typeface="Minion Pro"/>
              </a:rPr>
              <a:t>There are three critical design parameters that impact the effectiveness of the </a:t>
            </a:r>
            <a:r>
              <a:rPr lang="en-US" sz="3600" dirty="0" err="1">
                <a:solidFill>
                  <a:schemeClr val="accent6"/>
                </a:solidFill>
                <a:latin typeface="Times"/>
                <a:cs typeface="Minion Pro"/>
              </a:rPr>
              <a:t>microspine</a:t>
            </a:r>
            <a:r>
              <a:rPr lang="en-US" sz="3600" dirty="0">
                <a:solidFill>
                  <a:schemeClr val="accent6"/>
                </a:solidFill>
                <a:latin typeface="Times"/>
                <a:cs typeface="Minion Pro"/>
              </a:rPr>
              <a:t> mechanism shown in Fig. 2:</a:t>
            </a:r>
          </a:p>
          <a:p>
            <a:pPr algn="just"/>
            <a:endParaRPr lang="en-US" sz="1100" dirty="0">
              <a:solidFill>
                <a:schemeClr val="accent6"/>
              </a:solidFill>
              <a:latin typeface="Times"/>
              <a:cs typeface="Minion Pro"/>
            </a:endParaRPr>
          </a:p>
          <a:p>
            <a:pPr marL="514350" indent="-514350" algn="just">
              <a:buFont typeface="+mj-lt"/>
              <a:buAutoNum type="arabicPeriod"/>
            </a:pPr>
            <a:r>
              <a:rPr lang="en-US" sz="3600" b="1" dirty="0">
                <a:solidFill>
                  <a:srgbClr val="A32638"/>
                </a:solidFill>
                <a:latin typeface="Times"/>
                <a:cs typeface="Minion Pro"/>
              </a:rPr>
              <a:t>Mechanism compliance and surface contact angle,</a:t>
            </a:r>
          </a:p>
          <a:p>
            <a:pPr marL="514350" indent="-514350" algn="just">
              <a:buFont typeface="+mj-lt"/>
              <a:buAutoNum type="arabicPeriod"/>
            </a:pPr>
            <a:r>
              <a:rPr lang="en-US" sz="3600" b="1" dirty="0">
                <a:solidFill>
                  <a:srgbClr val="A32638"/>
                </a:solidFill>
                <a:latin typeface="Times"/>
                <a:cs typeface="Minion Pro"/>
              </a:rPr>
              <a:t>Soft-hard stiffness integration, and</a:t>
            </a:r>
          </a:p>
          <a:p>
            <a:pPr marL="514350" indent="-514350" algn="just">
              <a:buFont typeface="+mj-lt"/>
              <a:buAutoNum type="arabicPeriod"/>
            </a:pPr>
            <a:r>
              <a:rPr lang="en-US" sz="3600" b="1" dirty="0">
                <a:solidFill>
                  <a:srgbClr val="A32638"/>
                </a:solidFill>
                <a:latin typeface="Times"/>
                <a:cs typeface="Minion Pro"/>
              </a:rPr>
              <a:t>The </a:t>
            </a:r>
            <a:r>
              <a:rPr lang="en-US" sz="3600" b="1" dirty="0" err="1">
                <a:solidFill>
                  <a:srgbClr val="A32638"/>
                </a:solidFill>
                <a:latin typeface="Times"/>
                <a:cs typeface="Minion Pro"/>
              </a:rPr>
              <a:t>microspine</a:t>
            </a:r>
            <a:r>
              <a:rPr lang="en-US" sz="3600" b="1" dirty="0">
                <a:solidFill>
                  <a:srgbClr val="A32638"/>
                </a:solidFill>
                <a:latin typeface="Times"/>
                <a:cs typeface="Minion Pro"/>
              </a:rPr>
              <a:t> array configuration.</a:t>
            </a:r>
          </a:p>
          <a:p>
            <a:pPr algn="just"/>
            <a:endParaRPr lang="en-US" sz="1100" b="1" dirty="0">
              <a:solidFill>
                <a:srgbClr val="A32638"/>
              </a:solidFill>
              <a:latin typeface="Times"/>
              <a:cs typeface="Minion Pro"/>
            </a:endParaRPr>
          </a:p>
          <a:p>
            <a:pPr algn="just"/>
            <a:r>
              <a:rPr lang="en-US" sz="3600" dirty="0">
                <a:solidFill>
                  <a:schemeClr val="accent6"/>
                </a:solidFill>
                <a:latin typeface="Times"/>
                <a:cs typeface="Minion Pro"/>
              </a:rPr>
              <a:t>The design  utilizes a  two-row, stacked </a:t>
            </a:r>
            <a:r>
              <a:rPr lang="en-US" sz="3600" dirty="0" err="1">
                <a:solidFill>
                  <a:schemeClr val="accent6"/>
                </a:solidFill>
                <a:latin typeface="Times"/>
                <a:cs typeface="Minion Pro"/>
              </a:rPr>
              <a:t>microspine</a:t>
            </a:r>
            <a:r>
              <a:rPr lang="en-US" sz="3600" dirty="0">
                <a:solidFill>
                  <a:schemeClr val="accent6"/>
                </a:solidFill>
                <a:latin typeface="Times"/>
                <a:cs typeface="Minion Pro"/>
              </a:rPr>
              <a:t> array configuration shown in Fig. 3. This grouping offers additional gripping capabilities on steep/irregular surfaces from the top row without hindering the effectiveness of the more frequently active bottom row. </a:t>
            </a:r>
            <a:r>
              <a:rPr lang="en-US" sz="3600" b="1" dirty="0">
                <a:solidFill>
                  <a:srgbClr val="A32638"/>
                </a:solidFill>
                <a:latin typeface="Times"/>
                <a:cs typeface="Minion Pro"/>
              </a:rPr>
              <a:t>Crucially, not all </a:t>
            </a:r>
            <a:r>
              <a:rPr lang="en-US" sz="3600" b="1" dirty="0" err="1">
                <a:solidFill>
                  <a:srgbClr val="A32638"/>
                </a:solidFill>
                <a:latin typeface="Times"/>
                <a:cs typeface="Minion Pro"/>
              </a:rPr>
              <a:t>microspines</a:t>
            </a:r>
            <a:r>
              <a:rPr lang="en-US" sz="3600" b="1" dirty="0">
                <a:solidFill>
                  <a:srgbClr val="A32638"/>
                </a:solidFill>
                <a:latin typeface="Times"/>
                <a:cs typeface="Minion Pro"/>
              </a:rPr>
              <a:t> must interact with a surface for the array to be effective. </a:t>
            </a:r>
            <a:r>
              <a:rPr lang="en-US" sz="3600" dirty="0">
                <a:solidFill>
                  <a:schemeClr val="accent6"/>
                </a:solidFill>
                <a:latin typeface="Times"/>
                <a:cs typeface="Minion Pro"/>
              </a:rPr>
              <a:t>They are integrated into </a:t>
            </a:r>
            <a:r>
              <a:rPr lang="en-US" sz="3600" dirty="0" err="1">
                <a:solidFill>
                  <a:schemeClr val="accent6"/>
                </a:solidFill>
                <a:latin typeface="Times"/>
                <a:cs typeface="Minion Pro"/>
              </a:rPr>
              <a:t>SoRos</a:t>
            </a:r>
            <a:r>
              <a:rPr lang="en-US" sz="3600" dirty="0">
                <a:solidFill>
                  <a:schemeClr val="accent6"/>
                </a:solidFill>
                <a:latin typeface="Times"/>
                <a:cs typeface="Minion Pro"/>
              </a:rPr>
              <a:t> shown in Fig. </a:t>
            </a:r>
            <a:r>
              <a:rPr lang="en-US" sz="3200" dirty="0">
                <a:solidFill>
                  <a:schemeClr val="accent6"/>
                </a:solidFill>
                <a:latin typeface="Times"/>
                <a:cs typeface="Minion Pro"/>
              </a:rPr>
              <a:t>4.</a:t>
            </a:r>
          </a:p>
          <a:p>
            <a:pPr algn="just"/>
            <a:endParaRPr lang="en-US" sz="1000" dirty="0">
              <a:solidFill>
                <a:schemeClr val="accent6"/>
              </a:solidFill>
              <a:latin typeface="Times"/>
              <a:cs typeface="Minion Pro"/>
            </a:endParaRPr>
          </a:p>
        </p:txBody>
      </p:sp>
      <p:sp>
        <p:nvSpPr>
          <p:cNvPr id="32" name="TextBox 31">
            <a:extLst>
              <a:ext uri="{FF2B5EF4-FFF2-40B4-BE49-F238E27FC236}">
                <a16:creationId xmlns:a16="http://schemas.microsoft.com/office/drawing/2014/main" id="{F8ED2968-DCA5-DB17-C560-1AA34139FB60}"/>
              </a:ext>
            </a:extLst>
          </p:cNvPr>
          <p:cNvSpPr txBox="1"/>
          <p:nvPr/>
        </p:nvSpPr>
        <p:spPr>
          <a:xfrm>
            <a:off x="796534" y="19653600"/>
            <a:ext cx="13634006" cy="1415772"/>
          </a:xfrm>
          <a:prstGeom prst="rect">
            <a:avLst/>
          </a:prstGeom>
          <a:noFill/>
        </p:spPr>
        <p:txBody>
          <a:bodyPr wrap="square" lIns="91440" tIns="45720" rIns="91440" bIns="45720" rtlCol="0" anchor="t">
            <a:spAutoFit/>
          </a:bodyPr>
          <a:lstStyle/>
          <a:p>
            <a:pPr algn="ctr"/>
            <a:r>
              <a:rPr lang="en-US" sz="3600" dirty="0">
                <a:solidFill>
                  <a:schemeClr val="accent6"/>
                </a:solidFill>
                <a:latin typeface="Times"/>
                <a:cs typeface="Times"/>
              </a:rPr>
              <a:t>Experiments validate the integration of the compliant </a:t>
            </a:r>
            <a:r>
              <a:rPr lang="en-US" sz="3600" dirty="0" err="1">
                <a:solidFill>
                  <a:schemeClr val="accent6"/>
                </a:solidFill>
                <a:latin typeface="Times"/>
                <a:cs typeface="Times"/>
              </a:rPr>
              <a:t>microspine</a:t>
            </a:r>
            <a:r>
              <a:rPr lang="en-US" sz="3600" dirty="0">
                <a:solidFill>
                  <a:schemeClr val="accent6"/>
                </a:solidFill>
                <a:latin typeface="Times"/>
                <a:cs typeface="Times"/>
              </a:rPr>
              <a:t> array</a:t>
            </a:r>
          </a:p>
          <a:p>
            <a:pPr algn="ctr"/>
            <a:r>
              <a:rPr lang="en-US" sz="3600" b="1" dirty="0">
                <a:solidFill>
                  <a:srgbClr val="A32638"/>
                </a:solidFill>
                <a:latin typeface="Times"/>
                <a:cs typeface="Times"/>
              </a:rPr>
              <a:t>1.</a:t>
            </a:r>
            <a:r>
              <a:rPr lang="en-US" sz="3600" dirty="0">
                <a:solidFill>
                  <a:schemeClr val="accent6"/>
                </a:solidFill>
                <a:latin typeface="Times"/>
                <a:cs typeface="Times"/>
              </a:rPr>
              <a:t> </a:t>
            </a:r>
            <a:r>
              <a:rPr lang="en-US" sz="3600" b="1" dirty="0">
                <a:solidFill>
                  <a:srgbClr val="A32638"/>
                </a:solidFill>
                <a:latin typeface="Times"/>
                <a:cs typeface="Times"/>
              </a:rPr>
              <a:t>increases grip stability 2. surface interaction 3. terrain traversal.</a:t>
            </a:r>
          </a:p>
          <a:p>
            <a:pPr marL="514350" indent="-514350" algn="ctr">
              <a:buFont typeface="+mj-lt"/>
              <a:buAutoNum type="arabicPeriod"/>
            </a:pPr>
            <a:endParaRPr lang="en-US" sz="1400" dirty="0">
              <a:solidFill>
                <a:schemeClr val="accent6"/>
              </a:solidFill>
              <a:latin typeface="Times"/>
              <a:cs typeface="Times"/>
            </a:endParaRPr>
          </a:p>
        </p:txBody>
      </p:sp>
      <p:sp>
        <p:nvSpPr>
          <p:cNvPr id="15" name="TextBox 14">
            <a:extLst>
              <a:ext uri="{FF2B5EF4-FFF2-40B4-BE49-F238E27FC236}">
                <a16:creationId xmlns:a16="http://schemas.microsoft.com/office/drawing/2014/main" id="{DEA017D1-FDF4-F6F5-7FCA-30F8D1904C74}"/>
              </a:ext>
            </a:extLst>
          </p:cNvPr>
          <p:cNvSpPr txBox="1"/>
          <p:nvPr/>
        </p:nvSpPr>
        <p:spPr>
          <a:xfrm>
            <a:off x="37133195" y="17848017"/>
            <a:ext cx="6107677"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5: Experimental Setup</a:t>
            </a:r>
            <a:endParaRPr lang="en-US" sz="2900" dirty="0">
              <a:solidFill>
                <a:schemeClr val="bg1">
                  <a:lumMod val="50000"/>
                </a:schemeClr>
              </a:solidFill>
              <a:latin typeface="Times"/>
              <a:cs typeface="Times"/>
            </a:endParaRPr>
          </a:p>
        </p:txBody>
      </p:sp>
      <p:pic>
        <p:nvPicPr>
          <p:cNvPr id="1038" name="Picture 14">
            <a:extLst>
              <a:ext uri="{FF2B5EF4-FFF2-40B4-BE49-F238E27FC236}">
                <a16:creationId xmlns:a16="http://schemas.microsoft.com/office/drawing/2014/main" id="{699AA876-90A5-9440-5A52-F62163EB9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28" y="30954789"/>
            <a:ext cx="5254777" cy="19731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63C8934C-B3BD-C487-9457-65976FC653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6076" y="3878710"/>
            <a:ext cx="724028" cy="47352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D89CEA93-0189-4E05-23C0-F5CF5D24E2D1}"/>
              </a:ext>
            </a:extLst>
          </p:cNvPr>
          <p:cNvSpPr txBox="1"/>
          <p:nvPr/>
        </p:nvSpPr>
        <p:spPr>
          <a:xfrm>
            <a:off x="6094246" y="11315257"/>
            <a:ext cx="836538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1: </a:t>
            </a:r>
            <a:r>
              <a:rPr lang="en-US" sz="2900" dirty="0" err="1">
                <a:solidFill>
                  <a:schemeClr val="accent6"/>
                </a:solidFill>
                <a:latin typeface="Times"/>
                <a:cs typeface="Minion Pro"/>
              </a:rPr>
              <a:t>Microspine</a:t>
            </a:r>
            <a:r>
              <a:rPr lang="en-US" sz="2900" dirty="0">
                <a:solidFill>
                  <a:schemeClr val="accent6"/>
                </a:solidFill>
                <a:latin typeface="Times"/>
                <a:cs typeface="Minion Pro"/>
              </a:rPr>
              <a:t> Motivation in Unstructured Terrain</a:t>
            </a:r>
            <a:endParaRPr lang="en-US" sz="2900" dirty="0">
              <a:solidFill>
                <a:schemeClr val="bg1">
                  <a:lumMod val="50000"/>
                </a:schemeClr>
              </a:solidFill>
              <a:latin typeface="Times"/>
              <a:cs typeface="Times"/>
            </a:endParaRPr>
          </a:p>
        </p:txBody>
      </p:sp>
      <p:sp>
        <p:nvSpPr>
          <p:cNvPr id="64" name="TextBox 63">
            <a:extLst>
              <a:ext uri="{FF2B5EF4-FFF2-40B4-BE49-F238E27FC236}">
                <a16:creationId xmlns:a16="http://schemas.microsoft.com/office/drawing/2014/main" id="{FDD237DB-A4FB-CFA8-3536-C5D2C5D56C2F}"/>
              </a:ext>
            </a:extLst>
          </p:cNvPr>
          <p:cNvSpPr txBox="1"/>
          <p:nvPr/>
        </p:nvSpPr>
        <p:spPr>
          <a:xfrm>
            <a:off x="37055282" y="5731756"/>
            <a:ext cx="6020154" cy="7294305"/>
          </a:xfrm>
          <a:prstGeom prst="rect">
            <a:avLst/>
          </a:prstGeom>
          <a:noFill/>
        </p:spPr>
        <p:txBody>
          <a:bodyPr wrap="square" lIns="91440" tIns="45720" rIns="91440" bIns="45720" rtlCol="0" anchor="t">
            <a:spAutoFit/>
          </a:bodyPr>
          <a:lstStyle/>
          <a:p>
            <a:pPr marL="457200" indent="-457200" algn="just">
              <a:buFont typeface="Arial" panose="020B0604020202020204" pitchFamily="34" charset="0"/>
              <a:buChar char="•"/>
            </a:pPr>
            <a:r>
              <a:rPr lang="en-US" sz="3600" dirty="0">
                <a:solidFill>
                  <a:schemeClr val="accent6"/>
                </a:solidFill>
                <a:latin typeface="Times"/>
                <a:cs typeface="Minion Pro"/>
              </a:rPr>
              <a:t>Field tests were performed on four different surfaces:</a:t>
            </a:r>
          </a:p>
          <a:p>
            <a:pPr algn="just"/>
            <a:r>
              <a:rPr lang="en-US" sz="3600" b="1" dirty="0">
                <a:solidFill>
                  <a:srgbClr val="A32638"/>
                </a:solidFill>
                <a:latin typeface="Times"/>
                <a:cs typeface="Minion Pro"/>
              </a:rPr>
              <a:t>      1. Concrete     2. Brick            </a:t>
            </a:r>
          </a:p>
          <a:p>
            <a:pPr algn="just"/>
            <a:r>
              <a:rPr lang="en-US" sz="3600" b="1" dirty="0">
                <a:solidFill>
                  <a:srgbClr val="A32638"/>
                </a:solidFill>
                <a:latin typeface="Times"/>
                <a:cs typeface="Minion Pro"/>
              </a:rPr>
              <a:t>    3. Sand      4. Forest floor</a:t>
            </a:r>
            <a:endParaRPr lang="en-US" sz="3600" b="1" dirty="0">
              <a:solidFill>
                <a:srgbClr val="A32638"/>
              </a:solidFill>
              <a:latin typeface="Times"/>
              <a:cs typeface="Times"/>
            </a:endParaRPr>
          </a:p>
          <a:p>
            <a:pPr marL="457200" indent="-457200" algn="just">
              <a:buFont typeface="Arial" panose="020B0604020202020204" pitchFamily="34" charset="0"/>
              <a:buChar char="•"/>
            </a:pPr>
            <a:r>
              <a:rPr lang="en-US" sz="3600" dirty="0">
                <a:solidFill>
                  <a:schemeClr val="accent6"/>
                </a:solidFill>
                <a:latin typeface="Times"/>
                <a:cs typeface="Times"/>
              </a:rPr>
              <a:t>A push-pull translation gait (actuation of one limb </a:t>
            </a:r>
            <a:r>
              <a:rPr lang="en-US" sz="3600" dirty="0">
                <a:solidFill>
                  <a:schemeClr val="accent6"/>
                </a:solidFill>
                <a:latin typeface="Times"/>
                <a:cs typeface="Times"/>
                <a:sym typeface="Wingdings" panose="05000000000000000000" pitchFamily="2" charset="2"/>
              </a:rPr>
              <a:t>then the</a:t>
            </a:r>
            <a:r>
              <a:rPr lang="en-US" sz="3600" dirty="0">
                <a:solidFill>
                  <a:schemeClr val="accent6"/>
                </a:solidFill>
                <a:latin typeface="Times"/>
                <a:cs typeface="Times"/>
              </a:rPr>
              <a:t> other two) is used [4].</a:t>
            </a:r>
          </a:p>
          <a:p>
            <a:pPr marL="457200" indent="-457200" algn="just">
              <a:buFont typeface="Arial" panose="020B0604020202020204" pitchFamily="34" charset="0"/>
              <a:buChar char="•"/>
            </a:pPr>
            <a:r>
              <a:rPr lang="en-US" sz="3600" dirty="0">
                <a:solidFill>
                  <a:schemeClr val="accent6"/>
                </a:solidFill>
                <a:latin typeface="Times"/>
                <a:cs typeface="Times"/>
              </a:rPr>
              <a:t>3 trials (60 gaits/trial) are performed per prototype (three total) and surface (four total), resulting in </a:t>
            </a:r>
            <a:r>
              <a:rPr lang="en-US" sz="3600" b="1" dirty="0">
                <a:solidFill>
                  <a:srgbClr val="A32638"/>
                </a:solidFill>
                <a:latin typeface="Times"/>
                <a:cs typeface="Times"/>
              </a:rPr>
              <a:t>a total of 36 trials </a:t>
            </a:r>
            <a:r>
              <a:rPr lang="en-US" sz="3600" dirty="0">
                <a:solidFill>
                  <a:schemeClr val="accent6"/>
                </a:solidFill>
                <a:latin typeface="Times"/>
                <a:cs typeface="Times"/>
              </a:rPr>
              <a:t>with tracking shown in Fig. 5.</a:t>
            </a:r>
          </a:p>
        </p:txBody>
      </p:sp>
      <p:sp>
        <p:nvSpPr>
          <p:cNvPr id="13" name="TextBox 12">
            <a:extLst>
              <a:ext uri="{FF2B5EF4-FFF2-40B4-BE49-F238E27FC236}">
                <a16:creationId xmlns:a16="http://schemas.microsoft.com/office/drawing/2014/main" id="{CDC074BE-FFF3-9E9E-671F-DC6CB61A3AC9}"/>
              </a:ext>
            </a:extLst>
          </p:cNvPr>
          <p:cNvSpPr txBox="1"/>
          <p:nvPr/>
        </p:nvSpPr>
        <p:spPr>
          <a:xfrm>
            <a:off x="862165" y="11655268"/>
            <a:ext cx="14673595" cy="6601807"/>
          </a:xfrm>
          <a:prstGeom prst="rect">
            <a:avLst/>
          </a:prstGeom>
          <a:noFill/>
        </p:spPr>
        <p:txBody>
          <a:bodyPr wrap="square" lIns="91440" tIns="45720" rIns="91440" bIns="45720" rtlCol="0" anchor="t">
            <a:spAutoFit/>
          </a:bodyPr>
          <a:lstStyle/>
          <a:p>
            <a:pPr algn="just"/>
            <a:endParaRPr lang="en-US" sz="1100" dirty="0">
              <a:solidFill>
                <a:schemeClr val="accent6"/>
              </a:solidFill>
              <a:latin typeface="Times"/>
              <a:cs typeface="Minion Pro"/>
            </a:endParaRPr>
          </a:p>
          <a:p>
            <a:pPr algn="just"/>
            <a:r>
              <a:rPr lang="en-US" sz="3600" dirty="0">
                <a:solidFill>
                  <a:schemeClr val="accent6"/>
                </a:solidFill>
                <a:latin typeface="Times"/>
                <a:cs typeface="Minion Pro"/>
              </a:rPr>
              <a:t>undercarriage of a robot can  increase  its  ability  to maneuver uneven terrains. There remains a real-life realization gap for Soft Robots’ (</a:t>
            </a:r>
            <a:r>
              <a:rPr lang="en-US" sz="3600" dirty="0" err="1">
                <a:solidFill>
                  <a:schemeClr val="accent6"/>
                </a:solidFill>
                <a:latin typeface="Times"/>
                <a:cs typeface="Minion Pro"/>
              </a:rPr>
              <a:t>SoRos</a:t>
            </a:r>
            <a:r>
              <a:rPr lang="en-US" sz="3600" dirty="0">
                <a:solidFill>
                  <a:schemeClr val="accent6"/>
                </a:solidFill>
                <a:latin typeface="Times"/>
                <a:cs typeface="Minion Pro"/>
              </a:rPr>
              <a:t>’) transition from controlled environment to complex terrains, shown in Fig. 1, that can be addressed by improving grip stability through the integration of </a:t>
            </a:r>
            <a:r>
              <a:rPr lang="en-US" sz="3600" dirty="0" err="1">
                <a:solidFill>
                  <a:schemeClr val="accent6"/>
                </a:solidFill>
                <a:latin typeface="Times"/>
                <a:cs typeface="Minion Pro"/>
              </a:rPr>
              <a:t>microspines</a:t>
            </a:r>
            <a:r>
              <a:rPr lang="en-US" sz="3600" dirty="0">
                <a:solidFill>
                  <a:schemeClr val="accent6"/>
                </a:solidFill>
                <a:latin typeface="Times"/>
                <a:cs typeface="Minion Pro"/>
              </a:rPr>
              <a:t>.</a:t>
            </a:r>
          </a:p>
          <a:p>
            <a:pPr algn="just"/>
            <a:endParaRPr lang="en-US" sz="1600" dirty="0">
              <a:solidFill>
                <a:schemeClr val="accent6"/>
              </a:solidFill>
              <a:latin typeface="Times"/>
              <a:cs typeface="Minion Pro"/>
            </a:endParaRPr>
          </a:p>
          <a:p>
            <a:pPr algn="just"/>
            <a:r>
              <a:rPr lang="en-US" sz="3600" b="1" u="sng" dirty="0">
                <a:latin typeface="Times"/>
                <a:cs typeface="Times"/>
              </a:rPr>
              <a:t>Contributions:</a:t>
            </a:r>
            <a:r>
              <a:rPr lang="en-US" sz="3600" b="1" dirty="0">
                <a:latin typeface="Times"/>
                <a:cs typeface="Times"/>
              </a:rPr>
              <a:t> We present a passive, compliant </a:t>
            </a:r>
            <a:r>
              <a:rPr lang="en-US" sz="3600" b="1" dirty="0" err="1">
                <a:latin typeface="Times"/>
                <a:cs typeface="Times"/>
              </a:rPr>
              <a:t>microspine</a:t>
            </a:r>
            <a:r>
              <a:rPr lang="en-US" sz="3600" b="1" dirty="0">
                <a:latin typeface="Times"/>
                <a:cs typeface="Times"/>
              </a:rPr>
              <a:t> mechanism that enhances the locomotion capabilities of mobile </a:t>
            </a:r>
            <a:r>
              <a:rPr lang="en-US" sz="3600" b="1" dirty="0" err="1">
                <a:latin typeface="Times"/>
                <a:cs typeface="Times"/>
              </a:rPr>
              <a:t>SoRos</a:t>
            </a:r>
            <a:r>
              <a:rPr lang="en-US" sz="3600" b="1" dirty="0">
                <a:latin typeface="Times"/>
                <a:cs typeface="Times"/>
              </a:rPr>
              <a:t>.</a:t>
            </a:r>
          </a:p>
          <a:p>
            <a:pPr marL="514350" indent="-514350" algn="just">
              <a:buFont typeface="+mj-lt"/>
              <a:buAutoNum type="arabicPeriod"/>
            </a:pPr>
            <a:r>
              <a:rPr lang="en-US" sz="3600" b="1" dirty="0">
                <a:latin typeface="Times"/>
                <a:cs typeface="Times"/>
              </a:rPr>
              <a:t>We define a soft-compliant </a:t>
            </a:r>
            <a:r>
              <a:rPr lang="en-US" sz="3600" b="1" dirty="0" err="1">
                <a:latin typeface="Times"/>
                <a:cs typeface="Times"/>
              </a:rPr>
              <a:t>SoRo-microspine</a:t>
            </a:r>
            <a:r>
              <a:rPr lang="en-US" sz="3600" b="1" dirty="0">
                <a:latin typeface="Times"/>
                <a:cs typeface="Times"/>
              </a:rPr>
              <a:t> array integration method.</a:t>
            </a:r>
          </a:p>
          <a:p>
            <a:pPr marL="514350" indent="-514350" algn="just">
              <a:buFont typeface="+mj-lt"/>
              <a:buAutoNum type="arabicPeriod"/>
            </a:pPr>
            <a:r>
              <a:rPr lang="en-US" sz="3600" b="1" dirty="0">
                <a:latin typeface="Times"/>
                <a:cs typeface="Times"/>
              </a:rPr>
              <a:t>We enable independent, adaptable gripping of asperities per </a:t>
            </a:r>
            <a:r>
              <a:rPr lang="en-US" sz="3600" b="1" dirty="0" err="1">
                <a:latin typeface="Times"/>
                <a:cs typeface="Times"/>
              </a:rPr>
              <a:t>microspine</a:t>
            </a:r>
            <a:r>
              <a:rPr lang="en-US" sz="3600" b="1" dirty="0">
                <a:latin typeface="Times"/>
                <a:cs typeface="Times"/>
              </a:rPr>
              <a:t> with reduced complexity via a single actuator. </a:t>
            </a:r>
          </a:p>
          <a:p>
            <a:pPr marL="514350" indent="-514350" algn="just">
              <a:buFont typeface="+mj-lt"/>
              <a:buAutoNum type="arabicPeriod"/>
            </a:pPr>
            <a:r>
              <a:rPr lang="en-US" sz="3600" b="1" dirty="0">
                <a:latin typeface="Times"/>
                <a:cs typeface="Times"/>
              </a:rPr>
              <a:t>We perform field experiments with 3 robots on 4 surfaces. Tracking indicates </a:t>
            </a:r>
            <a:r>
              <a:rPr lang="en-US" sz="3600" b="1" dirty="0" err="1">
                <a:latin typeface="Times"/>
                <a:cs typeface="Times"/>
              </a:rPr>
              <a:t>microspines</a:t>
            </a:r>
            <a:r>
              <a:rPr lang="en-US" sz="3600" b="1" dirty="0">
                <a:latin typeface="Times"/>
                <a:cs typeface="Times"/>
              </a:rPr>
              <a:t> improve both repeatability and </a:t>
            </a:r>
            <a:r>
              <a:rPr lang="en-US" sz="3600" b="1" dirty="0" err="1">
                <a:latin typeface="Times"/>
                <a:cs typeface="Times"/>
              </a:rPr>
              <a:t>traversability</a:t>
            </a:r>
            <a:r>
              <a:rPr lang="en-US" sz="3600" b="1" dirty="0">
                <a:latin typeface="Times"/>
                <a:cs typeface="Times"/>
              </a:rPr>
              <a:t>.</a:t>
            </a:r>
          </a:p>
        </p:txBody>
      </p:sp>
      <p:pic>
        <p:nvPicPr>
          <p:cNvPr id="41" name="Picture 40">
            <a:extLst>
              <a:ext uri="{FF2B5EF4-FFF2-40B4-BE49-F238E27FC236}">
                <a16:creationId xmlns:a16="http://schemas.microsoft.com/office/drawing/2014/main" id="{ED0875AD-A5A5-125C-9884-10F3CC0ED7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42971" y="31683775"/>
            <a:ext cx="964987" cy="964987"/>
          </a:xfrm>
          <a:prstGeom prst="rect">
            <a:avLst/>
          </a:prstGeom>
        </p:spPr>
      </p:pic>
      <p:sp>
        <p:nvSpPr>
          <p:cNvPr id="44" name="TextBox 43">
            <a:extLst>
              <a:ext uri="{FF2B5EF4-FFF2-40B4-BE49-F238E27FC236}">
                <a16:creationId xmlns:a16="http://schemas.microsoft.com/office/drawing/2014/main" id="{87F9484F-2BE8-7BD7-BCBB-98969E44AC2C}"/>
              </a:ext>
            </a:extLst>
          </p:cNvPr>
          <p:cNvSpPr txBox="1"/>
          <p:nvPr/>
        </p:nvSpPr>
        <p:spPr>
          <a:xfrm>
            <a:off x="11489737" y="30914048"/>
            <a:ext cx="20911724" cy="538609"/>
          </a:xfrm>
          <a:prstGeom prst="rect">
            <a:avLst/>
          </a:prstGeom>
          <a:noFill/>
        </p:spPr>
        <p:txBody>
          <a:bodyPr wrap="square" lIns="91440" tIns="45720" rIns="91440" bIns="45720" rtlCol="0" anchor="t">
            <a:spAutoFit/>
          </a:bodyPr>
          <a:lstStyle/>
          <a:p>
            <a:pPr algn="ctr"/>
            <a:r>
              <a:rPr lang="en-US" sz="2900" dirty="0">
                <a:solidFill>
                  <a:schemeClr val="bg1"/>
                </a:solidFill>
                <a:latin typeface="Times"/>
                <a:cs typeface="Minion Pro"/>
              </a:rPr>
              <a:t>This work is supported in part by NASA grant #80NSSC20M0044 awarded to the Alabama Space Grant Consortium.</a:t>
            </a:r>
            <a:endParaRPr lang="en-US" sz="2800" dirty="0">
              <a:solidFill>
                <a:schemeClr val="bg1"/>
              </a:solidFill>
              <a:latin typeface="Times"/>
              <a:cs typeface="Times"/>
            </a:endParaRPr>
          </a:p>
        </p:txBody>
      </p:sp>
      <p:pic>
        <p:nvPicPr>
          <p:cNvPr id="50" name="Picture 49">
            <a:extLst>
              <a:ext uri="{FF2B5EF4-FFF2-40B4-BE49-F238E27FC236}">
                <a16:creationId xmlns:a16="http://schemas.microsoft.com/office/drawing/2014/main" id="{0D8D6660-AFFB-CC74-3AB0-887C5FDEAD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895" y="213718"/>
            <a:ext cx="6390776" cy="1866107"/>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A466512B-92C6-E2D4-8081-37D39374C163}"/>
              </a:ext>
            </a:extLst>
          </p:cNvPr>
          <p:cNvGrpSpPr/>
          <p:nvPr/>
        </p:nvGrpSpPr>
        <p:grpSpPr>
          <a:xfrm>
            <a:off x="825622" y="18787561"/>
            <a:ext cx="13634007" cy="1505287"/>
            <a:chOff x="1214776" y="13562556"/>
            <a:chExt cx="10053638" cy="1505287"/>
          </a:xfrm>
        </p:grpSpPr>
        <p:sp>
          <p:nvSpPr>
            <p:cNvPr id="66" name="Rectangle 65">
              <a:extLst>
                <a:ext uri="{FF2B5EF4-FFF2-40B4-BE49-F238E27FC236}">
                  <a16:creationId xmlns:a16="http://schemas.microsoft.com/office/drawing/2014/main" id="{51CB5E7F-69CB-5407-A32B-448547D9AE1B}"/>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67" name="TextBox 66">
              <a:extLst>
                <a:ext uri="{FF2B5EF4-FFF2-40B4-BE49-F238E27FC236}">
                  <a16:creationId xmlns:a16="http://schemas.microsoft.com/office/drawing/2014/main" id="{224302D9-B3D7-588E-838A-9DDFFCC0ECE7}"/>
                </a:ext>
              </a:extLst>
            </p:cNvPr>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Qualitative Results</a:t>
              </a:r>
            </a:p>
            <a:p>
              <a:pPr algn="ctr" defTabSz="2194560" fontAlgn="auto">
                <a:spcBef>
                  <a:spcPts val="0"/>
                </a:spcBef>
                <a:spcAft>
                  <a:spcPts val="0"/>
                </a:spcAft>
                <a:defRPr/>
              </a:pPr>
              <a:endParaRPr lang="en-US" sz="4400" dirty="0">
                <a:solidFill>
                  <a:schemeClr val="bg1"/>
                </a:solidFill>
                <a:latin typeface="Verdana"/>
                <a:cs typeface="Verdana"/>
              </a:endParaRPr>
            </a:p>
          </p:txBody>
        </p:sp>
      </p:grpSp>
      <p:pic>
        <p:nvPicPr>
          <p:cNvPr id="8" name="Picture 7">
            <a:extLst>
              <a:ext uri="{FF2B5EF4-FFF2-40B4-BE49-F238E27FC236}">
                <a16:creationId xmlns:a16="http://schemas.microsoft.com/office/drawing/2014/main" id="{D8BDB65C-EF49-DDDF-3025-605656B6346B}"/>
              </a:ext>
            </a:extLst>
          </p:cNvPr>
          <p:cNvPicPr>
            <a:picLocks noChangeAspect="1"/>
          </p:cNvPicPr>
          <p:nvPr/>
        </p:nvPicPr>
        <p:blipFill>
          <a:blip r:embed="rId10"/>
          <a:stretch>
            <a:fillRect/>
          </a:stretch>
        </p:blipFill>
        <p:spPr>
          <a:xfrm>
            <a:off x="35468463" y="3416937"/>
            <a:ext cx="8028062" cy="745277"/>
          </a:xfrm>
          <a:prstGeom prst="rect">
            <a:avLst/>
          </a:prstGeom>
        </p:spPr>
      </p:pic>
      <p:pic>
        <p:nvPicPr>
          <p:cNvPr id="10" name="Picture 2" descr="National Science Foundation - Wikipedia">
            <a:extLst>
              <a:ext uri="{FF2B5EF4-FFF2-40B4-BE49-F238E27FC236}">
                <a16:creationId xmlns:a16="http://schemas.microsoft.com/office/drawing/2014/main" id="{2CA70177-5AF1-2206-3F54-EE841EF202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57483" y="514979"/>
            <a:ext cx="2238947" cy="22504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BDBF56D8-E7C5-AD87-8AF7-5E8FB14590F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4967" b="70442"/>
          <a:stretch/>
        </p:blipFill>
        <p:spPr bwMode="auto">
          <a:xfrm>
            <a:off x="36021018" y="591178"/>
            <a:ext cx="2238947" cy="22425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n elephant with an electronic circuit board&#10;&#10;AI-generated content may be incorrect.">
            <a:extLst>
              <a:ext uri="{FF2B5EF4-FFF2-40B4-BE49-F238E27FC236}">
                <a16:creationId xmlns:a16="http://schemas.microsoft.com/office/drawing/2014/main" id="{68AF1145-6077-5995-8208-5FE0CAF061E4}"/>
              </a:ext>
            </a:extLst>
          </p:cNvPr>
          <p:cNvPicPr>
            <a:picLocks noChangeAspect="1"/>
          </p:cNvPicPr>
          <p:nvPr/>
        </p:nvPicPr>
        <p:blipFill>
          <a:blip r:embed="rId13"/>
          <a:stretch>
            <a:fillRect/>
          </a:stretch>
        </p:blipFill>
        <p:spPr>
          <a:xfrm>
            <a:off x="849432" y="2503191"/>
            <a:ext cx="1837058" cy="1837058"/>
          </a:xfrm>
          <a:prstGeom prst="rect">
            <a:avLst/>
          </a:prstGeom>
        </p:spPr>
      </p:pic>
      <p:pic>
        <p:nvPicPr>
          <p:cNvPr id="33" name="Picture 32" descr="A close-up of a piece of paper&#10;&#10;AI-generated content may be incorrect.">
            <a:extLst>
              <a:ext uri="{FF2B5EF4-FFF2-40B4-BE49-F238E27FC236}">
                <a16:creationId xmlns:a16="http://schemas.microsoft.com/office/drawing/2014/main" id="{8B3B3282-2E8D-644E-6CE0-D537DF55DF9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742683" y="12850546"/>
            <a:ext cx="9032435" cy="4999735"/>
          </a:xfrm>
          <a:prstGeom prst="rect">
            <a:avLst/>
          </a:prstGeom>
        </p:spPr>
      </p:pic>
      <p:pic>
        <p:nvPicPr>
          <p:cNvPr id="48" name="Picture 47" descr="A diagram of a battery&#10;&#10;AI-generated content may be incorrect.">
            <a:extLst>
              <a:ext uri="{FF2B5EF4-FFF2-40B4-BE49-F238E27FC236}">
                <a16:creationId xmlns:a16="http://schemas.microsoft.com/office/drawing/2014/main" id="{3EA65EB3-FF94-5F92-5354-858925767EFD}"/>
              </a:ext>
            </a:extLst>
          </p:cNvPr>
          <p:cNvPicPr>
            <a:picLocks noChangeAspect="1"/>
          </p:cNvPicPr>
          <p:nvPr/>
        </p:nvPicPr>
        <p:blipFill>
          <a:blip r:embed="rId15"/>
          <a:srcRect l="1379" r="836"/>
          <a:stretch/>
        </p:blipFill>
        <p:spPr>
          <a:xfrm>
            <a:off x="28028798" y="12708159"/>
            <a:ext cx="8288451" cy="5165134"/>
          </a:xfrm>
          <a:prstGeom prst="rect">
            <a:avLst/>
          </a:prstGeom>
        </p:spPr>
      </p:pic>
      <p:pic>
        <p:nvPicPr>
          <p:cNvPr id="98" name="Picture 97" descr="A collage of a quadcopter&#10;&#10;AI-generated content may be incorrect.">
            <a:extLst>
              <a:ext uri="{FF2B5EF4-FFF2-40B4-BE49-F238E27FC236}">
                <a16:creationId xmlns:a16="http://schemas.microsoft.com/office/drawing/2014/main" id="{9C0BBAE4-3BF0-F106-CCF2-359487AF799B}"/>
              </a:ext>
            </a:extLst>
          </p:cNvPr>
          <p:cNvPicPr>
            <a:picLocks noChangeAspect="1"/>
          </p:cNvPicPr>
          <p:nvPr/>
        </p:nvPicPr>
        <p:blipFill>
          <a:blip r:embed="rId16"/>
          <a:stretch>
            <a:fillRect/>
          </a:stretch>
        </p:blipFill>
        <p:spPr>
          <a:xfrm>
            <a:off x="875790" y="20787424"/>
            <a:ext cx="14072166" cy="9549140"/>
          </a:xfrm>
          <a:prstGeom prst="rect">
            <a:avLst/>
          </a:prstGeom>
        </p:spPr>
      </p:pic>
      <p:pic>
        <p:nvPicPr>
          <p:cNvPr id="99" name="Picture 98" descr="A graph of different colored bars&#10;&#10;AI-generated content may be incorrect.">
            <a:extLst>
              <a:ext uri="{FF2B5EF4-FFF2-40B4-BE49-F238E27FC236}">
                <a16:creationId xmlns:a16="http://schemas.microsoft.com/office/drawing/2014/main" id="{A4EE3EFE-46B5-3207-F072-3902392FEC33}"/>
              </a:ext>
            </a:extLst>
          </p:cNvPr>
          <p:cNvPicPr>
            <a:picLocks noChangeAspect="1"/>
          </p:cNvPicPr>
          <p:nvPr/>
        </p:nvPicPr>
        <p:blipFill>
          <a:blip r:embed="rId17">
            <a:extLst>
              <a:ext uri="{28A0092B-C50C-407E-A947-70E740481C1C}">
                <a14:useLocalDpi xmlns:a14="http://schemas.microsoft.com/office/drawing/2010/main" val="0"/>
              </a:ext>
            </a:extLst>
          </a:blip>
          <a:srcRect l="6040" t="1976" r="12644" b="5984"/>
          <a:stretch/>
        </p:blipFill>
        <p:spPr>
          <a:xfrm>
            <a:off x="15287162" y="24255784"/>
            <a:ext cx="7210015" cy="5541738"/>
          </a:xfrm>
          <a:prstGeom prst="rect">
            <a:avLst/>
          </a:prstGeom>
        </p:spPr>
      </p:pic>
      <p:pic>
        <p:nvPicPr>
          <p:cNvPr id="109" name="Picture 108" descr="A diagram of a field location&#10;&#10;AI-generated content may be incorrect.">
            <a:extLst>
              <a:ext uri="{FF2B5EF4-FFF2-40B4-BE49-F238E27FC236}">
                <a16:creationId xmlns:a16="http://schemas.microsoft.com/office/drawing/2014/main" id="{E8F1C87C-16DA-E6EB-0F2A-BD86B90D399C}"/>
              </a:ext>
            </a:extLst>
          </p:cNvPr>
          <p:cNvPicPr>
            <a:picLocks noChangeAspect="1"/>
          </p:cNvPicPr>
          <p:nvPr/>
        </p:nvPicPr>
        <p:blipFill>
          <a:blip r:embed="rId18"/>
          <a:srcRect l="9708" r="23083" b="2848"/>
          <a:stretch/>
        </p:blipFill>
        <p:spPr>
          <a:xfrm>
            <a:off x="37071610" y="13016956"/>
            <a:ext cx="5894921" cy="4883841"/>
          </a:xfrm>
          <a:prstGeom prst="rect">
            <a:avLst/>
          </a:prstGeom>
        </p:spPr>
      </p:pic>
      <p:grpSp>
        <p:nvGrpSpPr>
          <p:cNvPr id="114" name="Group 113">
            <a:extLst>
              <a:ext uri="{FF2B5EF4-FFF2-40B4-BE49-F238E27FC236}">
                <a16:creationId xmlns:a16="http://schemas.microsoft.com/office/drawing/2014/main" id="{9920C6EA-D548-604E-4009-9EC4444F28C7}"/>
              </a:ext>
            </a:extLst>
          </p:cNvPr>
          <p:cNvGrpSpPr/>
          <p:nvPr/>
        </p:nvGrpSpPr>
        <p:grpSpPr>
          <a:xfrm>
            <a:off x="4691683" y="5993830"/>
            <a:ext cx="6587582" cy="5267751"/>
            <a:chOff x="187493" y="2273119"/>
            <a:chExt cx="5367260" cy="3975003"/>
          </a:xfrm>
        </p:grpSpPr>
        <p:pic>
          <p:nvPicPr>
            <p:cNvPr id="115" name="Picture 2" descr="The Road Map To Investing In Farmland">
              <a:extLst>
                <a:ext uri="{FF2B5EF4-FFF2-40B4-BE49-F238E27FC236}">
                  <a16:creationId xmlns:a16="http://schemas.microsoft.com/office/drawing/2014/main" id="{9EA4E53E-601C-0CAB-0312-CD76CAE081CD}"/>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5242" r="23664"/>
            <a:stretch/>
          </p:blipFill>
          <p:spPr bwMode="auto">
            <a:xfrm>
              <a:off x="187493" y="2273119"/>
              <a:ext cx="5367260" cy="3975003"/>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descr="A close up of a puzzle piece&#10;&#10;Description automatically generated">
              <a:extLst>
                <a:ext uri="{FF2B5EF4-FFF2-40B4-BE49-F238E27FC236}">
                  <a16:creationId xmlns:a16="http://schemas.microsoft.com/office/drawing/2014/main" id="{60FE4152-277E-3E43-4A53-66AD028F70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8495" y="5022752"/>
              <a:ext cx="1065564" cy="421926"/>
            </a:xfrm>
            <a:prstGeom prst="rect">
              <a:avLst/>
            </a:prstGeom>
          </p:spPr>
        </p:pic>
        <p:pic>
          <p:nvPicPr>
            <p:cNvPr id="117" name="Picture 116" descr="A close up of a white and grey object&#10;&#10;Description automatically generated">
              <a:extLst>
                <a:ext uri="{FF2B5EF4-FFF2-40B4-BE49-F238E27FC236}">
                  <a16:creationId xmlns:a16="http://schemas.microsoft.com/office/drawing/2014/main" id="{683C29F4-A63A-E809-4327-988E6AAB6AB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764331" y="5541280"/>
              <a:ext cx="1466115" cy="473693"/>
            </a:xfrm>
            <a:prstGeom prst="rect">
              <a:avLst/>
            </a:prstGeom>
          </p:spPr>
        </p:pic>
        <p:pic>
          <p:nvPicPr>
            <p:cNvPr id="118" name="Picture 117" descr="A close-up of a piece of plastic&#10;&#10;Description automatically generated">
              <a:extLst>
                <a:ext uri="{FF2B5EF4-FFF2-40B4-BE49-F238E27FC236}">
                  <a16:creationId xmlns:a16="http://schemas.microsoft.com/office/drawing/2014/main" id="{07DCFAC9-32E9-0783-4A96-4B5D51790BB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3006" y="4024044"/>
              <a:ext cx="434401" cy="215973"/>
            </a:xfrm>
            <a:prstGeom prst="rect">
              <a:avLst/>
            </a:prstGeom>
          </p:spPr>
        </p:pic>
      </p:grpSp>
      <p:grpSp>
        <p:nvGrpSpPr>
          <p:cNvPr id="119" name="Group 118">
            <a:extLst>
              <a:ext uri="{FF2B5EF4-FFF2-40B4-BE49-F238E27FC236}">
                <a16:creationId xmlns:a16="http://schemas.microsoft.com/office/drawing/2014/main" id="{B54E953E-02E1-7BE1-B0FA-79F8235B4C8D}"/>
              </a:ext>
            </a:extLst>
          </p:cNvPr>
          <p:cNvGrpSpPr/>
          <p:nvPr/>
        </p:nvGrpSpPr>
        <p:grpSpPr>
          <a:xfrm>
            <a:off x="11352711" y="6022778"/>
            <a:ext cx="4100843" cy="5238803"/>
            <a:chOff x="7623635" y="2053261"/>
            <a:chExt cx="3857690" cy="3971738"/>
          </a:xfrm>
        </p:grpSpPr>
        <p:pic>
          <p:nvPicPr>
            <p:cNvPr id="120" name="Picture 4" descr="Realistic asteroid rock | 3D model">
              <a:extLst>
                <a:ext uri="{FF2B5EF4-FFF2-40B4-BE49-F238E27FC236}">
                  <a16:creationId xmlns:a16="http://schemas.microsoft.com/office/drawing/2014/main" id="{5029B6BC-0387-D53E-4F20-012320CFCDC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7042" t="5794" r="11101" b="9930"/>
            <a:stretch/>
          </p:blipFill>
          <p:spPr bwMode="auto">
            <a:xfrm>
              <a:off x="7623635" y="2053261"/>
              <a:ext cx="3857690" cy="397173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A close up of a puzzle piece&#10;&#10;Description automatically generated">
              <a:extLst>
                <a:ext uri="{FF2B5EF4-FFF2-40B4-BE49-F238E27FC236}">
                  <a16:creationId xmlns:a16="http://schemas.microsoft.com/office/drawing/2014/main" id="{0792C4CF-4613-65C5-B7AD-0E4FF5BA7A9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3535290">
              <a:off x="8149952" y="5100076"/>
              <a:ext cx="693054" cy="274425"/>
            </a:xfrm>
            <a:prstGeom prst="rect">
              <a:avLst/>
            </a:prstGeom>
          </p:spPr>
        </p:pic>
        <p:pic>
          <p:nvPicPr>
            <p:cNvPr id="122" name="Picture 121" descr="A close up of a white and grey object&#10;&#10;Description automatically generated">
              <a:extLst>
                <a:ext uri="{FF2B5EF4-FFF2-40B4-BE49-F238E27FC236}">
                  <a16:creationId xmlns:a16="http://schemas.microsoft.com/office/drawing/2014/main" id="{8E4B253C-3CC4-49BA-1B3D-7C59863B03A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3116316">
              <a:off x="10790917" y="2386804"/>
              <a:ext cx="760381" cy="245675"/>
            </a:xfrm>
            <a:prstGeom prst="rect">
              <a:avLst/>
            </a:prstGeom>
          </p:spPr>
        </p:pic>
        <p:pic>
          <p:nvPicPr>
            <p:cNvPr id="123" name="Picture 122" descr="A close-up of a piece of plastic&#10;&#10;Description automatically generated">
              <a:extLst>
                <a:ext uri="{FF2B5EF4-FFF2-40B4-BE49-F238E27FC236}">
                  <a16:creationId xmlns:a16="http://schemas.microsoft.com/office/drawing/2014/main" id="{CB1186BD-955E-11B7-CACB-C2CA21A4614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9694447">
              <a:off x="8367841" y="2617089"/>
              <a:ext cx="434401" cy="215973"/>
            </a:xfrm>
            <a:prstGeom prst="rect">
              <a:avLst/>
            </a:prstGeom>
          </p:spPr>
        </p:pic>
      </p:grpSp>
      <p:pic>
        <p:nvPicPr>
          <p:cNvPr id="34" name="Picture 33" descr="A collage of a rock with a red object attached to it&#10;&#10;AI-generated content may be incorrect.">
            <a:extLst>
              <a:ext uri="{FF2B5EF4-FFF2-40B4-BE49-F238E27FC236}">
                <a16:creationId xmlns:a16="http://schemas.microsoft.com/office/drawing/2014/main" id="{AF9F6CE4-BF18-4371-6793-6CA86F8A801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919507" y="5994148"/>
            <a:ext cx="8432080" cy="5886105"/>
          </a:xfrm>
          <a:prstGeom prst="rect">
            <a:avLst/>
          </a:prstGeom>
        </p:spPr>
      </p:pic>
      <p:sp>
        <p:nvSpPr>
          <p:cNvPr id="23" name="TextBox 22">
            <a:extLst>
              <a:ext uri="{FF2B5EF4-FFF2-40B4-BE49-F238E27FC236}">
                <a16:creationId xmlns:a16="http://schemas.microsoft.com/office/drawing/2014/main" id="{622324AE-DF8B-66AD-FC4D-DDB0A50681B0}"/>
              </a:ext>
            </a:extLst>
          </p:cNvPr>
          <p:cNvSpPr txBox="1"/>
          <p:nvPr/>
        </p:nvSpPr>
        <p:spPr>
          <a:xfrm>
            <a:off x="28999304" y="11911153"/>
            <a:ext cx="5873706"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3: Two-Row </a:t>
            </a:r>
            <a:r>
              <a:rPr lang="en-US" sz="2900" dirty="0" err="1">
                <a:solidFill>
                  <a:schemeClr val="accent6"/>
                </a:solidFill>
                <a:latin typeface="Times"/>
                <a:cs typeface="Minion Pro"/>
              </a:rPr>
              <a:t>Microspine</a:t>
            </a:r>
            <a:r>
              <a:rPr lang="en-US" sz="2900" dirty="0">
                <a:solidFill>
                  <a:schemeClr val="accent6"/>
                </a:solidFill>
                <a:latin typeface="Times"/>
                <a:cs typeface="Minion Pro"/>
              </a:rPr>
              <a:t> Array</a:t>
            </a:r>
            <a:endParaRPr lang="en-US" sz="2900" dirty="0">
              <a:solidFill>
                <a:schemeClr val="bg1">
                  <a:lumMod val="50000"/>
                </a:schemeClr>
              </a:solidFill>
              <a:latin typeface="Times"/>
              <a:cs typeface="Times"/>
            </a:endParaRPr>
          </a:p>
        </p:txBody>
      </p:sp>
      <p:sp>
        <p:nvSpPr>
          <p:cNvPr id="1025" name="TextBox 1024">
            <a:extLst>
              <a:ext uri="{FF2B5EF4-FFF2-40B4-BE49-F238E27FC236}">
                <a16:creationId xmlns:a16="http://schemas.microsoft.com/office/drawing/2014/main" id="{E2B4D20E-3D6A-3F0F-BF13-18A486053EF3}"/>
              </a:ext>
            </a:extLst>
          </p:cNvPr>
          <p:cNvSpPr txBox="1"/>
          <p:nvPr/>
        </p:nvSpPr>
        <p:spPr>
          <a:xfrm>
            <a:off x="19114283" y="17826418"/>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2: Compliant </a:t>
            </a:r>
            <a:r>
              <a:rPr lang="en-US" sz="2900" dirty="0" err="1">
                <a:solidFill>
                  <a:schemeClr val="accent6"/>
                </a:solidFill>
                <a:latin typeface="Times"/>
                <a:cs typeface="Minion Pro"/>
              </a:rPr>
              <a:t>Microspine</a:t>
            </a:r>
            <a:r>
              <a:rPr lang="en-US" sz="2900" dirty="0">
                <a:solidFill>
                  <a:schemeClr val="accent6"/>
                </a:solidFill>
                <a:latin typeface="Times"/>
                <a:cs typeface="Minion Pro"/>
              </a:rPr>
              <a:t> Mechanism</a:t>
            </a:r>
            <a:endParaRPr lang="en-US" sz="2900" dirty="0">
              <a:solidFill>
                <a:schemeClr val="bg1">
                  <a:lumMod val="50000"/>
                </a:schemeClr>
              </a:solidFill>
              <a:latin typeface="Times"/>
              <a:cs typeface="Times"/>
            </a:endParaRPr>
          </a:p>
        </p:txBody>
      </p:sp>
      <p:sp>
        <p:nvSpPr>
          <p:cNvPr id="43" name="TextBox 42">
            <a:extLst>
              <a:ext uri="{FF2B5EF4-FFF2-40B4-BE49-F238E27FC236}">
                <a16:creationId xmlns:a16="http://schemas.microsoft.com/office/drawing/2014/main" id="{0B4469A3-FD94-1C34-F165-71F9E4B88D55}"/>
              </a:ext>
            </a:extLst>
          </p:cNvPr>
          <p:cNvSpPr txBox="1"/>
          <p:nvPr/>
        </p:nvSpPr>
        <p:spPr>
          <a:xfrm>
            <a:off x="29264587" y="17826418"/>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4: </a:t>
            </a:r>
            <a:r>
              <a:rPr lang="en-US" sz="2900" dirty="0" err="1">
                <a:solidFill>
                  <a:schemeClr val="accent6"/>
                </a:solidFill>
                <a:latin typeface="Times"/>
                <a:cs typeface="Minion Pro"/>
              </a:rPr>
              <a:t>SoRo</a:t>
            </a:r>
            <a:r>
              <a:rPr lang="en-US" sz="2900" dirty="0">
                <a:solidFill>
                  <a:schemeClr val="accent6"/>
                </a:solidFill>
                <a:latin typeface="Times"/>
                <a:cs typeface="Minion Pro"/>
              </a:rPr>
              <a:t> Mechatronics</a:t>
            </a:r>
            <a:endParaRPr lang="en-US" sz="2900" dirty="0">
              <a:solidFill>
                <a:schemeClr val="bg1">
                  <a:lumMod val="50000"/>
                </a:schemeClr>
              </a:solidFill>
              <a:latin typeface="Times"/>
              <a:cs typeface="Times"/>
            </a:endParaRPr>
          </a:p>
        </p:txBody>
      </p:sp>
      <p:sp>
        <p:nvSpPr>
          <p:cNvPr id="14" name="TextBox 13">
            <a:extLst>
              <a:ext uri="{FF2B5EF4-FFF2-40B4-BE49-F238E27FC236}">
                <a16:creationId xmlns:a16="http://schemas.microsoft.com/office/drawing/2014/main" id="{CDA1C415-4ECB-4B2A-F463-844C6F7BB6E2}"/>
              </a:ext>
            </a:extLst>
          </p:cNvPr>
          <p:cNvSpPr txBox="1"/>
          <p:nvPr/>
        </p:nvSpPr>
        <p:spPr>
          <a:xfrm>
            <a:off x="4481392" y="30053417"/>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6: Experimental Qualitative Results</a:t>
            </a:r>
            <a:endParaRPr lang="en-US" sz="2900" dirty="0">
              <a:solidFill>
                <a:schemeClr val="bg1">
                  <a:lumMod val="50000"/>
                </a:schemeClr>
              </a:solidFill>
              <a:latin typeface="Times"/>
              <a:cs typeface="Times"/>
            </a:endParaRPr>
          </a:p>
        </p:txBody>
      </p:sp>
      <p:sp>
        <p:nvSpPr>
          <p:cNvPr id="16" name="TextBox 15">
            <a:extLst>
              <a:ext uri="{FF2B5EF4-FFF2-40B4-BE49-F238E27FC236}">
                <a16:creationId xmlns:a16="http://schemas.microsoft.com/office/drawing/2014/main" id="{4AFB962F-9A2C-E019-9B38-A6A3BD40F1BD}"/>
              </a:ext>
            </a:extLst>
          </p:cNvPr>
          <p:cNvSpPr txBox="1"/>
          <p:nvPr/>
        </p:nvSpPr>
        <p:spPr>
          <a:xfrm>
            <a:off x="23106729" y="29980757"/>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9: Gait Analysis</a:t>
            </a:r>
            <a:endParaRPr lang="en-US" sz="2900" dirty="0">
              <a:solidFill>
                <a:schemeClr val="bg1">
                  <a:lumMod val="50000"/>
                </a:schemeClr>
              </a:solidFill>
              <a:latin typeface="Times"/>
              <a:cs typeface="Times"/>
            </a:endParaRPr>
          </a:p>
        </p:txBody>
      </p:sp>
      <p:sp>
        <p:nvSpPr>
          <p:cNvPr id="17" name="TextBox 16">
            <a:extLst>
              <a:ext uri="{FF2B5EF4-FFF2-40B4-BE49-F238E27FC236}">
                <a16:creationId xmlns:a16="http://schemas.microsoft.com/office/drawing/2014/main" id="{0B037D8A-AC46-C836-9A17-884756AD17FB}"/>
              </a:ext>
            </a:extLst>
          </p:cNvPr>
          <p:cNvSpPr txBox="1"/>
          <p:nvPr/>
        </p:nvSpPr>
        <p:spPr>
          <a:xfrm>
            <a:off x="15692254" y="29959829"/>
            <a:ext cx="6399830"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8: Average Displacement</a:t>
            </a:r>
            <a:endParaRPr lang="en-US" sz="2900" dirty="0">
              <a:solidFill>
                <a:schemeClr val="bg1">
                  <a:lumMod val="50000"/>
                </a:schemeClr>
              </a:solidFill>
              <a:latin typeface="Times"/>
              <a:cs typeface="Times"/>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ED3AB6B-B7D9-7D94-2FC2-8A1EC184C145}"/>
                  </a:ext>
                </a:extLst>
              </p:cNvPr>
              <p:cNvSpPr txBox="1"/>
              <p:nvPr/>
            </p:nvSpPr>
            <p:spPr>
              <a:xfrm>
                <a:off x="29592089" y="19736214"/>
                <a:ext cx="6725160" cy="10618291"/>
              </a:xfrm>
              <a:prstGeom prst="rect">
                <a:avLst/>
              </a:prstGeom>
              <a:noFill/>
            </p:spPr>
            <p:txBody>
              <a:bodyPr wrap="square" lIns="91440" tIns="45720" rIns="91440" bIns="45720" rtlCol="0" anchor="t">
                <a:spAutoFit/>
              </a:bodyPr>
              <a:lstStyle/>
              <a:p>
                <a:pPr algn="just"/>
                <a:r>
                  <a:rPr lang="en-US" sz="3600" dirty="0">
                    <a:solidFill>
                      <a:schemeClr val="accent6"/>
                    </a:solidFill>
                    <a:latin typeface="Times"/>
                    <a:cs typeface="Times"/>
                  </a:rPr>
                  <a:t>Fig. 8 shows the average displacement and </a:t>
                </a:r>
                <a14:m>
                  <m:oMath xmlns:m="http://schemas.openxmlformats.org/officeDocument/2006/math">
                    <m:r>
                      <a:rPr lang="en-US" sz="3600" b="0" i="1" dirty="0" smtClean="0">
                        <a:solidFill>
                          <a:schemeClr val="accent6"/>
                        </a:solidFill>
                        <a:latin typeface="Cambria Math" panose="02040503050406030204" pitchFamily="18" charset="0"/>
                        <a:cs typeface="Times"/>
                      </a:rPr>
                      <m:t>𝜎</m:t>
                    </m:r>
                  </m:oMath>
                </a14:m>
                <a:r>
                  <a:rPr lang="en-US" sz="3600" dirty="0">
                    <a:solidFill>
                      <a:schemeClr val="accent6"/>
                    </a:solidFill>
                    <a:latin typeface="Times"/>
                    <a:cs typeface="Times"/>
                  </a:rPr>
                  <a:t> of the three trials per prototype/surface combo. </a:t>
                </a:r>
              </a:p>
              <a:p>
                <a:pPr marL="571500" indent="-571500" algn="just">
                  <a:buFont typeface="Arial" panose="020B0604020202020204" pitchFamily="34" charset="0"/>
                  <a:buChar char="•"/>
                </a:pPr>
                <a:r>
                  <a:rPr lang="en-US" sz="3600" dirty="0">
                    <a:solidFill>
                      <a:schemeClr val="accent6"/>
                    </a:solidFill>
                    <a:latin typeface="Times"/>
                    <a:cs typeface="Times"/>
                  </a:rPr>
                  <a:t>On concrete, 1ML traversed &gt;30x and 2ML ~11x over 0ML.</a:t>
                </a:r>
              </a:p>
              <a:p>
                <a:pPr marL="571500" indent="-571500" algn="just">
                  <a:buFont typeface="Arial" panose="020B0604020202020204" pitchFamily="34" charset="0"/>
                  <a:buChar char="•"/>
                </a:pPr>
                <a:r>
                  <a:rPr lang="en-US" sz="3600" dirty="0">
                    <a:solidFill>
                      <a:schemeClr val="accent6"/>
                    </a:solidFill>
                    <a:latin typeface="Times"/>
                    <a:cs typeface="Times"/>
                  </a:rPr>
                  <a:t>On brick, 1ML traveled ~25x and 2ML 18x more than 0ML.  </a:t>
                </a:r>
              </a:p>
              <a:p>
                <a:pPr marL="571500" indent="-571500" algn="just">
                  <a:buFont typeface="Arial" panose="020B0604020202020204" pitchFamily="34" charset="0"/>
                  <a:buChar char="•"/>
                </a:pPr>
                <a:r>
                  <a:rPr lang="en-US" sz="3600" dirty="0">
                    <a:solidFill>
                      <a:schemeClr val="accent6"/>
                    </a:solidFill>
                    <a:latin typeface="Times"/>
                    <a:cs typeface="Times"/>
                  </a:rPr>
                  <a:t>On sand all </a:t>
                </a:r>
                <a:r>
                  <a:rPr lang="en-US" sz="3600" dirty="0" err="1">
                    <a:solidFill>
                      <a:schemeClr val="accent6"/>
                    </a:solidFill>
                    <a:latin typeface="Times"/>
                    <a:cs typeface="Times"/>
                  </a:rPr>
                  <a:t>SoRos</a:t>
                </a:r>
                <a:r>
                  <a:rPr lang="en-US" sz="3600" dirty="0">
                    <a:solidFill>
                      <a:schemeClr val="accent6"/>
                    </a:solidFill>
                    <a:latin typeface="Times"/>
                    <a:cs typeface="Times"/>
                  </a:rPr>
                  <a:t> struggled, but 1ML still traveled &gt;3x 0ML.</a:t>
                </a:r>
              </a:p>
              <a:p>
                <a:pPr marL="571500" indent="-571500" algn="just">
                  <a:buFont typeface="Arial" panose="020B0604020202020204" pitchFamily="34" charset="0"/>
                  <a:buChar char="•"/>
                </a:pPr>
                <a:r>
                  <a:rPr lang="en-US" sz="3600" dirty="0">
                    <a:solidFill>
                      <a:schemeClr val="accent6"/>
                    </a:solidFill>
                    <a:latin typeface="Times"/>
                    <a:cs typeface="Times"/>
                  </a:rPr>
                  <a:t>In the forest, 1ML &amp; 2ML overcame debris blocking 0ML.</a:t>
                </a:r>
              </a:p>
              <a:p>
                <a:pPr marL="571500" indent="-571500" algn="just">
                  <a:buFont typeface="Arial" panose="020B0604020202020204" pitchFamily="34" charset="0"/>
                  <a:buChar char="•"/>
                </a:pPr>
                <a:r>
                  <a:rPr lang="en-US" sz="3600" dirty="0">
                    <a:solidFill>
                      <a:schemeClr val="accent6"/>
                    </a:solidFill>
                    <a:latin typeface="Times"/>
                    <a:cs typeface="Times"/>
                  </a:rPr>
                  <a:t>In each trial the robots move 60 gaits, resulting in a total of 2,160 gaits. Consistency is analyzed by examining ∆X, ∆Y for every gait shown in Fig. 9. </a:t>
                </a:r>
                <a:r>
                  <a:rPr lang="en-US" sz="3600" b="1" dirty="0">
                    <a:solidFill>
                      <a:srgbClr val="A32638"/>
                    </a:solidFill>
                    <a:latin typeface="Times"/>
                    <a:cs typeface="Times"/>
                  </a:rPr>
                  <a:t>The relative </a:t>
                </a:r>
                <a14:m>
                  <m:oMath xmlns:m="http://schemas.openxmlformats.org/officeDocument/2006/math">
                    <m:r>
                      <a:rPr lang="en-US" sz="3600" b="1" i="1" smtClean="0">
                        <a:solidFill>
                          <a:srgbClr val="A32638"/>
                        </a:solidFill>
                        <a:latin typeface="Cambria Math" panose="02040503050406030204" pitchFamily="18" charset="0"/>
                        <a:cs typeface="Times"/>
                      </a:rPr>
                      <m:t>𝝈</m:t>
                    </m:r>
                  </m:oMath>
                </a14:m>
                <a:r>
                  <a:rPr lang="en-US" sz="3600" b="1" dirty="0">
                    <a:solidFill>
                      <a:srgbClr val="A32638"/>
                    </a:solidFill>
                    <a:latin typeface="Times"/>
                    <a:cs typeface="Times"/>
                  </a:rPr>
                  <a:t> for 1ML, 2ML is lower than 0ML, indicating improved grip + repeatability.</a:t>
                </a:r>
              </a:p>
            </p:txBody>
          </p:sp>
        </mc:Choice>
        <mc:Fallback>
          <p:sp>
            <p:nvSpPr>
              <p:cNvPr id="18" name="TextBox 17">
                <a:extLst>
                  <a:ext uri="{FF2B5EF4-FFF2-40B4-BE49-F238E27FC236}">
                    <a16:creationId xmlns:a16="http://schemas.microsoft.com/office/drawing/2014/main" id="{AED3AB6B-B7D9-7D94-2FC2-8A1EC184C145}"/>
                  </a:ext>
                </a:extLst>
              </p:cNvPr>
              <p:cNvSpPr txBox="1">
                <a:spLocks noRot="1" noChangeAspect="1" noMove="1" noResize="1" noEditPoints="1" noAdjustHandles="1" noChangeArrowheads="1" noChangeShapeType="1" noTextEdit="1"/>
              </p:cNvSpPr>
              <p:nvPr/>
            </p:nvSpPr>
            <p:spPr>
              <a:xfrm>
                <a:off x="29592089" y="19736214"/>
                <a:ext cx="6725160" cy="10618291"/>
              </a:xfrm>
              <a:prstGeom prst="rect">
                <a:avLst/>
              </a:prstGeom>
              <a:blipFill>
                <a:blip r:embed="rId25"/>
                <a:stretch>
                  <a:fillRect l="-2717" t="-976" r="-2717" b="-1206"/>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2898F5FC-DE81-F464-0F5F-70EDA5933196}"/>
              </a:ext>
            </a:extLst>
          </p:cNvPr>
          <p:cNvSpPr/>
          <p:nvPr/>
        </p:nvSpPr>
        <p:spPr>
          <a:xfrm>
            <a:off x="36841892" y="18638683"/>
            <a:ext cx="6430519" cy="11951955"/>
          </a:xfrm>
          <a:prstGeom prst="rect">
            <a:avLst/>
          </a:prstGeom>
          <a:solidFill>
            <a:schemeClr val="bg1">
              <a:lumMod val="95000"/>
            </a:schemeClr>
          </a:solidFill>
          <a:ln w="28575">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653B832-8DDD-6B4C-EB0A-5FC30CA82834}"/>
              </a:ext>
            </a:extLst>
          </p:cNvPr>
          <p:cNvGrpSpPr/>
          <p:nvPr/>
        </p:nvGrpSpPr>
        <p:grpSpPr>
          <a:xfrm>
            <a:off x="37103149" y="18828730"/>
            <a:ext cx="5894921" cy="1505287"/>
            <a:chOff x="1214776" y="13562556"/>
            <a:chExt cx="10053638" cy="1505287"/>
          </a:xfrm>
        </p:grpSpPr>
        <p:sp>
          <p:nvSpPr>
            <p:cNvPr id="21" name="Rectangle 20">
              <a:extLst>
                <a:ext uri="{FF2B5EF4-FFF2-40B4-BE49-F238E27FC236}">
                  <a16:creationId xmlns:a16="http://schemas.microsoft.com/office/drawing/2014/main" id="{9D9F1B77-9473-6B1D-8707-8D8508D67623}"/>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24" name="TextBox 23">
              <a:extLst>
                <a:ext uri="{FF2B5EF4-FFF2-40B4-BE49-F238E27FC236}">
                  <a16:creationId xmlns:a16="http://schemas.microsoft.com/office/drawing/2014/main" id="{A33B29F1-CBD5-6967-230E-74FDE4B2EB7D}"/>
                </a:ext>
              </a:extLst>
            </p:cNvPr>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References</a:t>
              </a:r>
            </a:p>
            <a:p>
              <a:pPr algn="ctr" defTabSz="2194560" fontAlgn="auto">
                <a:spcBef>
                  <a:spcPts val="0"/>
                </a:spcBef>
                <a:spcAft>
                  <a:spcPts val="0"/>
                </a:spcAft>
                <a:defRPr/>
              </a:pPr>
              <a:endParaRPr lang="en-US" sz="4400" dirty="0">
                <a:solidFill>
                  <a:schemeClr val="bg1"/>
                </a:solidFill>
                <a:latin typeface="Verdana"/>
                <a:cs typeface="Verdana"/>
              </a:endParaRPr>
            </a:p>
          </p:txBody>
        </p:sp>
      </p:grpSp>
      <p:grpSp>
        <p:nvGrpSpPr>
          <p:cNvPr id="35" name="Group 34">
            <a:extLst>
              <a:ext uri="{FF2B5EF4-FFF2-40B4-BE49-F238E27FC236}">
                <a16:creationId xmlns:a16="http://schemas.microsoft.com/office/drawing/2014/main" id="{EBF89A76-45E3-57F0-1A8F-9BC9186938A3}"/>
              </a:ext>
            </a:extLst>
          </p:cNvPr>
          <p:cNvGrpSpPr/>
          <p:nvPr/>
        </p:nvGrpSpPr>
        <p:grpSpPr>
          <a:xfrm>
            <a:off x="15157153" y="18799053"/>
            <a:ext cx="21166360" cy="1505287"/>
            <a:chOff x="1214776" y="13562556"/>
            <a:chExt cx="10053638" cy="1505287"/>
          </a:xfrm>
        </p:grpSpPr>
        <p:sp>
          <p:nvSpPr>
            <p:cNvPr id="37" name="Rectangle 36">
              <a:extLst>
                <a:ext uri="{FF2B5EF4-FFF2-40B4-BE49-F238E27FC236}">
                  <a16:creationId xmlns:a16="http://schemas.microsoft.com/office/drawing/2014/main" id="{FA837548-3697-B13C-C4F8-C8E2714EF55B}"/>
                </a:ext>
              </a:extLst>
            </p:cNvPr>
            <p:cNvSpPr/>
            <p:nvPr/>
          </p:nvSpPr>
          <p:spPr>
            <a:xfrm>
              <a:off x="1214776" y="13562556"/>
              <a:ext cx="10053638" cy="914400"/>
            </a:xfrm>
            <a:prstGeom prst="rect">
              <a:avLst/>
            </a:prstGeom>
            <a:solidFill>
              <a:srgbClr val="9C2334"/>
            </a:solidFill>
            <a:ln>
              <a:noFill/>
            </a:ln>
            <a:effectLst>
              <a:outerShdw blurRad="50800" dist="38100" dir="5400000" algn="t"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defTabSz="2194560" fontAlgn="auto">
                <a:spcBef>
                  <a:spcPts val="0"/>
                </a:spcBef>
                <a:spcAft>
                  <a:spcPts val="0"/>
                </a:spcAft>
                <a:defRPr/>
              </a:pPr>
              <a:endParaRPr lang="en-US"/>
            </a:p>
          </p:txBody>
        </p:sp>
        <p:sp>
          <p:nvSpPr>
            <p:cNvPr id="38" name="TextBox 37">
              <a:extLst>
                <a:ext uri="{FF2B5EF4-FFF2-40B4-BE49-F238E27FC236}">
                  <a16:creationId xmlns:a16="http://schemas.microsoft.com/office/drawing/2014/main" id="{9234D603-3B60-1C0B-BB8F-A9B1A88190EC}"/>
                </a:ext>
              </a:extLst>
            </p:cNvPr>
            <p:cNvSpPr txBox="1"/>
            <p:nvPr/>
          </p:nvSpPr>
          <p:spPr>
            <a:xfrm>
              <a:off x="1714839" y="13621293"/>
              <a:ext cx="9083675" cy="1446550"/>
            </a:xfrm>
            <a:prstGeom prst="rect">
              <a:avLst/>
            </a:prstGeom>
            <a:noFill/>
            <a:ln>
              <a:noFill/>
            </a:ln>
          </p:spPr>
          <p:style>
            <a:lnRef idx="3">
              <a:schemeClr val="lt1"/>
            </a:lnRef>
            <a:fillRef idx="1">
              <a:schemeClr val="dk1"/>
            </a:fillRef>
            <a:effectRef idx="1">
              <a:schemeClr val="dk1"/>
            </a:effectRef>
            <a:fontRef idx="minor">
              <a:schemeClr val="lt1"/>
            </a:fontRef>
          </p:style>
          <p:txBody>
            <a:bodyPr>
              <a:spAutoFit/>
            </a:bodyPr>
            <a:lstStyle/>
            <a:p>
              <a:pPr algn="ctr">
                <a:defRPr/>
              </a:pPr>
              <a:r>
                <a:rPr lang="en-US" sz="4400" dirty="0">
                  <a:solidFill>
                    <a:schemeClr val="bg1"/>
                  </a:solidFill>
                  <a:latin typeface="Verdana"/>
                  <a:cs typeface="Verdana"/>
                </a:rPr>
                <a:t>Quantitative Results</a:t>
              </a:r>
            </a:p>
            <a:p>
              <a:pPr algn="ctr" defTabSz="2194560" fontAlgn="auto">
                <a:spcBef>
                  <a:spcPts val="0"/>
                </a:spcBef>
                <a:spcAft>
                  <a:spcPts val="0"/>
                </a:spcAft>
                <a:defRPr/>
              </a:pPr>
              <a:endParaRPr lang="en-US" sz="4400" dirty="0">
                <a:solidFill>
                  <a:schemeClr val="bg1"/>
                </a:solidFill>
                <a:latin typeface="Verdana"/>
                <a:cs typeface="Verdana"/>
              </a:endParaRPr>
            </a:p>
          </p:txBody>
        </p:sp>
      </p:grpSp>
      <p:grpSp>
        <p:nvGrpSpPr>
          <p:cNvPr id="40" name="Group 39">
            <a:extLst>
              <a:ext uri="{FF2B5EF4-FFF2-40B4-BE49-F238E27FC236}">
                <a16:creationId xmlns:a16="http://schemas.microsoft.com/office/drawing/2014/main" id="{5A1F81C4-2CB8-FE61-93BC-CB778BF1185A}"/>
              </a:ext>
            </a:extLst>
          </p:cNvPr>
          <p:cNvGrpSpPr/>
          <p:nvPr/>
        </p:nvGrpSpPr>
        <p:grpSpPr>
          <a:xfrm>
            <a:off x="22682916" y="19878266"/>
            <a:ext cx="6798663" cy="10034161"/>
            <a:chOff x="19690542" y="22756125"/>
            <a:chExt cx="5651328" cy="7436495"/>
          </a:xfrm>
        </p:grpSpPr>
        <p:grpSp>
          <p:nvGrpSpPr>
            <p:cNvPr id="42" name="Group 41">
              <a:extLst>
                <a:ext uri="{FF2B5EF4-FFF2-40B4-BE49-F238E27FC236}">
                  <a16:creationId xmlns:a16="http://schemas.microsoft.com/office/drawing/2014/main" id="{7B2CA875-8184-7FBF-43D6-6447A70A809A}"/>
                </a:ext>
              </a:extLst>
            </p:cNvPr>
            <p:cNvGrpSpPr/>
            <p:nvPr/>
          </p:nvGrpSpPr>
          <p:grpSpPr>
            <a:xfrm>
              <a:off x="19690542" y="22756125"/>
              <a:ext cx="2784447" cy="3381467"/>
              <a:chOff x="6641777" y="1090590"/>
              <a:chExt cx="2303928" cy="2708391"/>
            </a:xfrm>
          </p:grpSpPr>
          <p:pic>
            <p:nvPicPr>
              <p:cNvPr id="55" name="Picture 54" descr="A diagram of a concrete&#10;&#10;Description automatically generated">
                <a:extLst>
                  <a:ext uri="{FF2B5EF4-FFF2-40B4-BE49-F238E27FC236}">
                    <a16:creationId xmlns:a16="http://schemas.microsoft.com/office/drawing/2014/main" id="{99A127F9-B50B-54FC-B7D3-09535FD7AA82}"/>
                  </a:ext>
                </a:extLst>
              </p:cNvPr>
              <p:cNvPicPr>
                <a:picLocks noChangeAspect="1"/>
              </p:cNvPicPr>
              <p:nvPr/>
            </p:nvPicPr>
            <p:blipFill>
              <a:blip r:embed="rId26">
                <a:extLst>
                  <a:ext uri="{28A0092B-C50C-407E-A947-70E740481C1C}">
                    <a14:useLocalDpi xmlns:a14="http://schemas.microsoft.com/office/drawing/2010/main" val="0"/>
                  </a:ext>
                </a:extLst>
              </a:blip>
              <a:srcRect l="1457" t="2041" r="7284"/>
              <a:stretch/>
            </p:blipFill>
            <p:spPr>
              <a:xfrm>
                <a:off x="6641777" y="1090590"/>
                <a:ext cx="2303928" cy="2708391"/>
              </a:xfrm>
              <a:prstGeom prst="rect">
                <a:avLst/>
              </a:prstGeom>
            </p:spPr>
          </p:pic>
          <p:pic>
            <p:nvPicPr>
              <p:cNvPr id="59" name="Picture 58">
                <a:extLst>
                  <a:ext uri="{FF2B5EF4-FFF2-40B4-BE49-F238E27FC236}">
                    <a16:creationId xmlns:a16="http://schemas.microsoft.com/office/drawing/2014/main" id="{CAD1C973-DAAF-4E31-C859-196F7E984A85}"/>
                  </a:ext>
                </a:extLst>
              </p:cNvPr>
              <p:cNvPicPr>
                <a:picLocks noChangeAspect="1"/>
              </p:cNvPicPr>
              <p:nvPr/>
            </p:nvPicPr>
            <p:blipFill>
              <a:blip r:embed="rId27"/>
              <a:stretch>
                <a:fillRect/>
              </a:stretch>
            </p:blipFill>
            <p:spPr>
              <a:xfrm>
                <a:off x="7040169" y="1322108"/>
                <a:ext cx="1853794" cy="205533"/>
              </a:xfrm>
              <a:prstGeom prst="rect">
                <a:avLst/>
              </a:prstGeom>
            </p:spPr>
          </p:pic>
        </p:grpSp>
        <p:grpSp>
          <p:nvGrpSpPr>
            <p:cNvPr id="45" name="Group 44">
              <a:extLst>
                <a:ext uri="{FF2B5EF4-FFF2-40B4-BE49-F238E27FC236}">
                  <a16:creationId xmlns:a16="http://schemas.microsoft.com/office/drawing/2014/main" id="{10351844-E489-952A-C4CD-3962AB8DCB14}"/>
                </a:ext>
              </a:extLst>
            </p:cNvPr>
            <p:cNvGrpSpPr/>
            <p:nvPr/>
          </p:nvGrpSpPr>
          <p:grpSpPr>
            <a:xfrm>
              <a:off x="22557423" y="22756125"/>
              <a:ext cx="2784447" cy="3381468"/>
              <a:chOff x="8924498" y="1069953"/>
              <a:chExt cx="2500974" cy="2729028"/>
            </a:xfrm>
          </p:grpSpPr>
          <p:pic>
            <p:nvPicPr>
              <p:cNvPr id="47" name="Picture 46" descr="A diagram of a cell&#10;&#10;Description automatically generated">
                <a:extLst>
                  <a:ext uri="{FF2B5EF4-FFF2-40B4-BE49-F238E27FC236}">
                    <a16:creationId xmlns:a16="http://schemas.microsoft.com/office/drawing/2014/main" id="{BEF47FB9-06B7-5617-E810-00E6295596E3}"/>
                  </a:ext>
                </a:extLst>
              </p:cNvPr>
              <p:cNvPicPr>
                <a:picLocks noChangeAspect="1"/>
              </p:cNvPicPr>
              <p:nvPr/>
            </p:nvPicPr>
            <p:blipFill>
              <a:blip r:embed="rId28">
                <a:extLst>
                  <a:ext uri="{28A0092B-C50C-407E-A947-70E740481C1C}">
                    <a14:useLocalDpi xmlns:a14="http://schemas.microsoft.com/office/drawing/2010/main" val="0"/>
                  </a:ext>
                </a:extLst>
              </a:blip>
              <a:srcRect l="1293" t="1324" r="7449"/>
              <a:stretch/>
            </p:blipFill>
            <p:spPr>
              <a:xfrm>
                <a:off x="8924498" y="1069953"/>
                <a:ext cx="2500974" cy="2729028"/>
              </a:xfrm>
              <a:prstGeom prst="rect">
                <a:avLst/>
              </a:prstGeom>
            </p:spPr>
          </p:pic>
          <p:pic>
            <p:nvPicPr>
              <p:cNvPr id="52" name="Picture 51">
                <a:extLst>
                  <a:ext uri="{FF2B5EF4-FFF2-40B4-BE49-F238E27FC236}">
                    <a16:creationId xmlns:a16="http://schemas.microsoft.com/office/drawing/2014/main" id="{F945CB16-5B9E-26E8-A7BB-925BA0E20AAA}"/>
                  </a:ext>
                </a:extLst>
              </p:cNvPr>
              <p:cNvPicPr>
                <a:picLocks noChangeAspect="1"/>
              </p:cNvPicPr>
              <p:nvPr/>
            </p:nvPicPr>
            <p:blipFill>
              <a:blip r:embed="rId27"/>
              <a:stretch>
                <a:fillRect/>
              </a:stretch>
            </p:blipFill>
            <p:spPr>
              <a:xfrm>
                <a:off x="9509169" y="1322108"/>
                <a:ext cx="1853794" cy="205533"/>
              </a:xfrm>
              <a:prstGeom prst="rect">
                <a:avLst/>
              </a:prstGeom>
            </p:spPr>
          </p:pic>
        </p:grpSp>
        <p:pic>
          <p:nvPicPr>
            <p:cNvPr id="46" name="Picture 45" descr="A graph of different colored columns&#10;&#10;AI-generated content may be incorrect.">
              <a:extLst>
                <a:ext uri="{FF2B5EF4-FFF2-40B4-BE49-F238E27FC236}">
                  <a16:creationId xmlns:a16="http://schemas.microsoft.com/office/drawing/2014/main" id="{D8CF334F-6816-8355-E451-92935B5E3304}"/>
                </a:ext>
              </a:extLst>
            </p:cNvPr>
            <p:cNvPicPr>
              <a:picLocks noChangeAspect="1"/>
            </p:cNvPicPr>
            <p:nvPr/>
          </p:nvPicPr>
          <p:blipFill>
            <a:blip r:embed="rId29"/>
            <a:stretch>
              <a:fillRect/>
            </a:stretch>
          </p:blipFill>
          <p:spPr>
            <a:xfrm>
              <a:off x="19690542" y="26160492"/>
              <a:ext cx="5638422" cy="4032128"/>
            </a:xfrm>
            <a:prstGeom prst="rect">
              <a:avLst/>
            </a:prstGeom>
          </p:spPr>
        </p:pic>
      </p:grpSp>
      <p:sp>
        <p:nvSpPr>
          <p:cNvPr id="60" name="TextBox 59">
            <a:extLst>
              <a:ext uri="{FF2B5EF4-FFF2-40B4-BE49-F238E27FC236}">
                <a16:creationId xmlns:a16="http://schemas.microsoft.com/office/drawing/2014/main" id="{E9158C68-51C5-C556-6ACD-6978BEBAB280}"/>
              </a:ext>
            </a:extLst>
          </p:cNvPr>
          <p:cNvSpPr txBox="1"/>
          <p:nvPr/>
        </p:nvSpPr>
        <p:spPr>
          <a:xfrm>
            <a:off x="15325066" y="23431017"/>
            <a:ext cx="7096593" cy="538609"/>
          </a:xfrm>
          <a:prstGeom prst="rect">
            <a:avLst/>
          </a:prstGeom>
          <a:noFill/>
        </p:spPr>
        <p:txBody>
          <a:bodyPr wrap="square" lIns="91440" tIns="45720" rIns="91440" bIns="45720" rtlCol="0" anchor="t">
            <a:spAutoFit/>
          </a:bodyPr>
          <a:lstStyle/>
          <a:p>
            <a:pPr algn="ctr"/>
            <a:r>
              <a:rPr lang="en-US" sz="2900" dirty="0">
                <a:solidFill>
                  <a:schemeClr val="accent6"/>
                </a:solidFill>
                <a:latin typeface="Times"/>
                <a:cs typeface="Minion Pro"/>
              </a:rPr>
              <a:t>Fig. 7: Three Prototype Array Configurations</a:t>
            </a:r>
            <a:endParaRPr lang="en-US" sz="2900" dirty="0">
              <a:solidFill>
                <a:schemeClr val="bg1">
                  <a:lumMod val="50000"/>
                </a:schemeClr>
              </a:solidFill>
              <a:latin typeface="Times"/>
              <a:cs typeface="Times"/>
            </a:endParaRPr>
          </a:p>
        </p:txBody>
      </p:sp>
      <p:grpSp>
        <p:nvGrpSpPr>
          <p:cNvPr id="62" name="Group 61">
            <a:extLst>
              <a:ext uri="{FF2B5EF4-FFF2-40B4-BE49-F238E27FC236}">
                <a16:creationId xmlns:a16="http://schemas.microsoft.com/office/drawing/2014/main" id="{733F1D19-403A-3C75-29FA-CAC5F2406AE0}"/>
              </a:ext>
            </a:extLst>
          </p:cNvPr>
          <p:cNvGrpSpPr/>
          <p:nvPr/>
        </p:nvGrpSpPr>
        <p:grpSpPr>
          <a:xfrm>
            <a:off x="15589805" y="21698924"/>
            <a:ext cx="6484990" cy="1667052"/>
            <a:chOff x="7314228" y="24730578"/>
            <a:chExt cx="6484990" cy="1667052"/>
          </a:xfrm>
        </p:grpSpPr>
        <p:pic>
          <p:nvPicPr>
            <p:cNvPr id="63" name="Picture 62" descr="A close-up of a fan&#10;&#10;Description automatically generated">
              <a:extLst>
                <a:ext uri="{FF2B5EF4-FFF2-40B4-BE49-F238E27FC236}">
                  <a16:creationId xmlns:a16="http://schemas.microsoft.com/office/drawing/2014/main" id="{499556C7-BEB7-483C-E202-A3A9FE386ED7}"/>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800310" y="24767252"/>
              <a:ext cx="1998908" cy="1630378"/>
            </a:xfrm>
            <a:prstGeom prst="rect">
              <a:avLst/>
            </a:prstGeom>
          </p:spPr>
        </p:pic>
        <p:pic>
          <p:nvPicPr>
            <p:cNvPr id="68" name="Picture 67" descr="A white object with a metal object in the middle&#10;&#10;Description automatically generated with medium confidence">
              <a:extLst>
                <a:ext uri="{FF2B5EF4-FFF2-40B4-BE49-F238E27FC236}">
                  <a16:creationId xmlns:a16="http://schemas.microsoft.com/office/drawing/2014/main" id="{E1FB4C12-6E61-64C4-EF54-8B64E6EEF03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546029" y="24767252"/>
              <a:ext cx="1967891" cy="1630378"/>
            </a:xfrm>
            <a:prstGeom prst="rect">
              <a:avLst/>
            </a:prstGeom>
          </p:spPr>
        </p:pic>
        <p:pic>
          <p:nvPicPr>
            <p:cNvPr id="73" name="Picture 72" descr="A green and black propeller&#10;&#10;Description automatically generated">
              <a:extLst>
                <a:ext uri="{FF2B5EF4-FFF2-40B4-BE49-F238E27FC236}">
                  <a16:creationId xmlns:a16="http://schemas.microsoft.com/office/drawing/2014/main" id="{FB3CF753-E6BE-5C07-6CD8-211A45F92BB5}"/>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314228" y="24730578"/>
              <a:ext cx="1950475" cy="1646369"/>
            </a:xfrm>
            <a:prstGeom prst="rect">
              <a:avLst/>
            </a:prstGeom>
          </p:spPr>
        </p:pic>
        <p:sp>
          <p:nvSpPr>
            <p:cNvPr id="74" name="TextBox 73">
              <a:extLst>
                <a:ext uri="{FF2B5EF4-FFF2-40B4-BE49-F238E27FC236}">
                  <a16:creationId xmlns:a16="http://schemas.microsoft.com/office/drawing/2014/main" id="{280BA1CC-532F-1269-37A7-C247062EB86B}"/>
                </a:ext>
              </a:extLst>
            </p:cNvPr>
            <p:cNvSpPr txBox="1"/>
            <p:nvPr/>
          </p:nvSpPr>
          <p:spPr>
            <a:xfrm>
              <a:off x="8252119" y="25838338"/>
              <a:ext cx="997655" cy="538609"/>
            </a:xfrm>
            <a:prstGeom prst="rect">
              <a:avLst/>
            </a:prstGeom>
            <a:noFill/>
          </p:spPr>
          <p:txBody>
            <a:bodyPr wrap="square" lIns="91440" tIns="45720" rIns="91440" bIns="45720" rtlCol="0" anchor="t">
              <a:spAutoFit/>
            </a:bodyPr>
            <a:lstStyle/>
            <a:p>
              <a:pPr algn="ctr"/>
              <a:r>
                <a:rPr lang="en-US" sz="2900" b="1" dirty="0">
                  <a:solidFill>
                    <a:schemeClr val="accent6"/>
                  </a:solidFill>
                  <a:latin typeface="Times"/>
                  <a:cs typeface="Minion Pro"/>
                </a:rPr>
                <a:t>0ML</a:t>
              </a:r>
              <a:endParaRPr lang="en-US" sz="2900" b="1" dirty="0">
                <a:solidFill>
                  <a:schemeClr val="bg1">
                    <a:lumMod val="50000"/>
                  </a:schemeClr>
                </a:solidFill>
                <a:latin typeface="Times"/>
                <a:cs typeface="Times"/>
              </a:endParaRPr>
            </a:p>
          </p:txBody>
        </p:sp>
        <p:sp>
          <p:nvSpPr>
            <p:cNvPr id="75" name="TextBox 74">
              <a:extLst>
                <a:ext uri="{FF2B5EF4-FFF2-40B4-BE49-F238E27FC236}">
                  <a16:creationId xmlns:a16="http://schemas.microsoft.com/office/drawing/2014/main" id="{10D9D8F5-EAEE-BDC6-F323-11A00F902EFC}"/>
                </a:ext>
              </a:extLst>
            </p:cNvPr>
            <p:cNvSpPr txBox="1"/>
            <p:nvPr/>
          </p:nvSpPr>
          <p:spPr>
            <a:xfrm>
              <a:off x="9396529" y="25455259"/>
              <a:ext cx="997655" cy="538609"/>
            </a:xfrm>
            <a:prstGeom prst="rect">
              <a:avLst/>
            </a:prstGeom>
            <a:noFill/>
          </p:spPr>
          <p:txBody>
            <a:bodyPr wrap="square" lIns="91440" tIns="45720" rIns="91440" bIns="45720" rtlCol="0" anchor="t">
              <a:spAutoFit/>
            </a:bodyPr>
            <a:lstStyle/>
            <a:p>
              <a:pPr algn="ctr"/>
              <a:r>
                <a:rPr lang="en-US" sz="2900" b="1" dirty="0">
                  <a:solidFill>
                    <a:schemeClr val="accent6"/>
                  </a:solidFill>
                  <a:latin typeface="Times"/>
                  <a:cs typeface="Minion Pro"/>
                </a:rPr>
                <a:t>1ML</a:t>
              </a:r>
              <a:endParaRPr lang="en-US" sz="2900" b="1" dirty="0">
                <a:solidFill>
                  <a:schemeClr val="bg1">
                    <a:lumMod val="50000"/>
                  </a:schemeClr>
                </a:solidFill>
                <a:latin typeface="Times"/>
                <a:cs typeface="Times"/>
              </a:endParaRPr>
            </a:p>
          </p:txBody>
        </p:sp>
        <p:sp>
          <p:nvSpPr>
            <p:cNvPr id="76" name="TextBox 75">
              <a:extLst>
                <a:ext uri="{FF2B5EF4-FFF2-40B4-BE49-F238E27FC236}">
                  <a16:creationId xmlns:a16="http://schemas.microsoft.com/office/drawing/2014/main" id="{6201F0E7-B599-1526-2AFD-0471DA209D3B}"/>
                </a:ext>
              </a:extLst>
            </p:cNvPr>
            <p:cNvSpPr txBox="1"/>
            <p:nvPr/>
          </p:nvSpPr>
          <p:spPr>
            <a:xfrm>
              <a:off x="11865986" y="25853484"/>
              <a:ext cx="997655" cy="538609"/>
            </a:xfrm>
            <a:prstGeom prst="rect">
              <a:avLst/>
            </a:prstGeom>
            <a:noFill/>
          </p:spPr>
          <p:txBody>
            <a:bodyPr wrap="square" lIns="91440" tIns="45720" rIns="91440" bIns="45720" rtlCol="0" anchor="t">
              <a:spAutoFit/>
            </a:bodyPr>
            <a:lstStyle/>
            <a:p>
              <a:pPr algn="ctr"/>
              <a:r>
                <a:rPr lang="en-US" sz="2900" b="1" dirty="0">
                  <a:solidFill>
                    <a:schemeClr val="accent6"/>
                  </a:solidFill>
                  <a:latin typeface="Times"/>
                  <a:cs typeface="Minion Pro"/>
                </a:rPr>
                <a:t>2ML</a:t>
              </a:r>
              <a:endParaRPr lang="en-US" sz="2900" b="1" dirty="0">
                <a:solidFill>
                  <a:schemeClr val="bg1">
                    <a:lumMod val="50000"/>
                  </a:schemeClr>
                </a:solidFill>
                <a:latin typeface="Times"/>
                <a:cs typeface="Times"/>
              </a:endParaRPr>
            </a:p>
          </p:txBody>
        </p:sp>
      </p:grpSp>
      <p:sp>
        <p:nvSpPr>
          <p:cNvPr id="77" name="TextBox 76">
            <a:extLst>
              <a:ext uri="{FF2B5EF4-FFF2-40B4-BE49-F238E27FC236}">
                <a16:creationId xmlns:a16="http://schemas.microsoft.com/office/drawing/2014/main" id="{19BDFB38-DCD9-8621-C25E-2C01DBFEF5B7}"/>
              </a:ext>
            </a:extLst>
          </p:cNvPr>
          <p:cNvSpPr txBox="1"/>
          <p:nvPr/>
        </p:nvSpPr>
        <p:spPr>
          <a:xfrm>
            <a:off x="15158802" y="19712013"/>
            <a:ext cx="7338375" cy="1754326"/>
          </a:xfrm>
          <a:prstGeom prst="rect">
            <a:avLst/>
          </a:prstGeom>
          <a:noFill/>
        </p:spPr>
        <p:txBody>
          <a:bodyPr wrap="square" lIns="91440" tIns="45720" rIns="91440" bIns="45720" rtlCol="0" anchor="t">
            <a:spAutoFit/>
          </a:bodyPr>
          <a:lstStyle/>
          <a:p>
            <a:pPr algn="just"/>
            <a:r>
              <a:rPr lang="en-US" sz="3600" dirty="0">
                <a:solidFill>
                  <a:schemeClr val="accent6"/>
                </a:solidFill>
                <a:latin typeface="Times"/>
                <a:cs typeface="Times"/>
              </a:rPr>
              <a:t>Three prototypes: 0ML (baseline), 1ML (array in one limb), and 2ML (arrays in two limbs) in Fig. 7.</a:t>
            </a:r>
          </a:p>
        </p:txBody>
      </p:sp>
      <p:sp>
        <p:nvSpPr>
          <p:cNvPr id="78" name="TextBox 77">
            <a:extLst>
              <a:ext uri="{FF2B5EF4-FFF2-40B4-BE49-F238E27FC236}">
                <a16:creationId xmlns:a16="http://schemas.microsoft.com/office/drawing/2014/main" id="{8A854A11-C006-5DCF-06EB-B65411B3BF84}"/>
              </a:ext>
            </a:extLst>
          </p:cNvPr>
          <p:cNvSpPr txBox="1"/>
          <p:nvPr/>
        </p:nvSpPr>
        <p:spPr>
          <a:xfrm>
            <a:off x="37066656" y="19753431"/>
            <a:ext cx="5894921" cy="11172289"/>
          </a:xfrm>
          <a:prstGeom prst="rect">
            <a:avLst/>
          </a:prstGeom>
          <a:noFill/>
        </p:spPr>
        <p:txBody>
          <a:bodyPr wrap="square" lIns="91440" tIns="45720" rIns="91440" bIns="45720" rtlCol="0" anchor="t">
            <a:spAutoFit/>
          </a:bodyPr>
          <a:lstStyle/>
          <a:p>
            <a:pPr algn="just"/>
            <a:r>
              <a:rPr lang="en-US" sz="2800" dirty="0">
                <a:solidFill>
                  <a:schemeClr val="accent6"/>
                </a:solidFill>
                <a:latin typeface="Times"/>
                <a:cs typeface="Minion Pro"/>
              </a:rPr>
              <a:t>[1] </a:t>
            </a:r>
            <a:r>
              <a:rPr lang="en-US" sz="2800" dirty="0" err="1">
                <a:solidFill>
                  <a:schemeClr val="accent6"/>
                </a:solidFill>
                <a:latin typeface="Times"/>
                <a:cs typeface="Minion Pro"/>
              </a:rPr>
              <a:t>Sangbae</a:t>
            </a:r>
            <a:r>
              <a:rPr lang="en-US" sz="2800" dirty="0">
                <a:solidFill>
                  <a:schemeClr val="accent6"/>
                </a:solidFill>
                <a:latin typeface="Times"/>
                <a:cs typeface="Minion Pro"/>
              </a:rPr>
              <a:t> Kim, M. </a:t>
            </a:r>
            <a:r>
              <a:rPr lang="en-US" sz="2800" dirty="0" err="1">
                <a:solidFill>
                  <a:schemeClr val="accent6"/>
                </a:solidFill>
                <a:latin typeface="Times"/>
                <a:cs typeface="Minion Pro"/>
              </a:rPr>
              <a:t>Spenko</a:t>
            </a:r>
            <a:r>
              <a:rPr lang="en-US" sz="2800" dirty="0">
                <a:solidFill>
                  <a:schemeClr val="accent6"/>
                </a:solidFill>
                <a:latin typeface="Times"/>
                <a:cs typeface="Minion Pro"/>
              </a:rPr>
              <a:t>, S. Trujillo, B. </a:t>
            </a:r>
            <a:r>
              <a:rPr lang="en-US" sz="2800" dirty="0" err="1">
                <a:solidFill>
                  <a:schemeClr val="accent6"/>
                </a:solidFill>
                <a:latin typeface="Times"/>
                <a:cs typeface="Minion Pro"/>
              </a:rPr>
              <a:t>Heyneman</a:t>
            </a:r>
            <a:r>
              <a:rPr lang="en-US" sz="2800" dirty="0">
                <a:solidFill>
                  <a:schemeClr val="accent6"/>
                </a:solidFill>
                <a:latin typeface="Times"/>
                <a:cs typeface="Minion Pro"/>
              </a:rPr>
              <a:t>, D. Santos, </a:t>
            </a:r>
            <a:r>
              <a:rPr lang="en-US" sz="2800" dirty="0" err="1">
                <a:solidFill>
                  <a:schemeClr val="accent6"/>
                </a:solidFill>
                <a:latin typeface="Times"/>
                <a:cs typeface="Minion Pro"/>
              </a:rPr>
              <a:t>andM</a:t>
            </a:r>
            <a:r>
              <a:rPr lang="en-US" sz="2800" dirty="0">
                <a:solidFill>
                  <a:schemeClr val="accent6"/>
                </a:solidFill>
                <a:latin typeface="Times"/>
                <a:cs typeface="Minion Pro"/>
              </a:rPr>
              <a:t>. Cutkosky, “Smooth Vertical Surface Climbing With </a:t>
            </a:r>
            <a:r>
              <a:rPr lang="en-US" sz="2800" dirty="0" err="1">
                <a:solidFill>
                  <a:schemeClr val="accent6"/>
                </a:solidFill>
                <a:latin typeface="Times"/>
                <a:cs typeface="Minion Pro"/>
              </a:rPr>
              <a:t>DirectionalAdhesion</a:t>
            </a:r>
            <a:r>
              <a:rPr lang="en-US" sz="2800" dirty="0">
                <a:solidFill>
                  <a:schemeClr val="accent6"/>
                </a:solidFill>
                <a:latin typeface="Times"/>
                <a:cs typeface="Minion Pro"/>
              </a:rPr>
              <a:t>,” IEEE Transactions on Robotics, vol. 24, no. 1, pp. 65–74,Feb. 2008.</a:t>
            </a:r>
          </a:p>
          <a:p>
            <a:pPr algn="just"/>
            <a:endParaRPr lang="en-US" sz="1000" dirty="0">
              <a:solidFill>
                <a:schemeClr val="accent6"/>
              </a:solidFill>
              <a:latin typeface="Times"/>
              <a:cs typeface="Minion Pro"/>
            </a:endParaRPr>
          </a:p>
          <a:p>
            <a:pPr algn="just"/>
            <a:r>
              <a:rPr lang="en-US" sz="2800" dirty="0">
                <a:solidFill>
                  <a:schemeClr val="accent6"/>
                </a:solidFill>
                <a:latin typeface="Times"/>
                <a:cs typeface="Times"/>
              </a:rPr>
              <a:t>[2] A. T. </a:t>
            </a:r>
            <a:r>
              <a:rPr lang="en-US" sz="2800" dirty="0" err="1">
                <a:solidFill>
                  <a:schemeClr val="accent6"/>
                </a:solidFill>
                <a:latin typeface="Times"/>
                <a:cs typeface="Times"/>
              </a:rPr>
              <a:t>Asbeck</a:t>
            </a:r>
            <a:r>
              <a:rPr lang="en-US" sz="2800" dirty="0">
                <a:solidFill>
                  <a:schemeClr val="accent6"/>
                </a:solidFill>
                <a:latin typeface="Times"/>
                <a:cs typeface="Times"/>
              </a:rPr>
              <a:t> and M. R. Cutkosky, “Designing Compliant </a:t>
            </a:r>
            <a:r>
              <a:rPr lang="en-US" sz="2800" dirty="0" err="1">
                <a:solidFill>
                  <a:schemeClr val="accent6"/>
                </a:solidFill>
                <a:latin typeface="Times"/>
                <a:cs typeface="Times"/>
              </a:rPr>
              <a:t>SpineMechanisms</a:t>
            </a:r>
            <a:r>
              <a:rPr lang="en-US" sz="2800" dirty="0">
                <a:solidFill>
                  <a:schemeClr val="accent6"/>
                </a:solidFill>
                <a:latin typeface="Times"/>
                <a:cs typeface="Times"/>
              </a:rPr>
              <a:t> for Climbing,” Journal of Mechanisms and </a:t>
            </a:r>
            <a:r>
              <a:rPr lang="en-US" sz="2800" dirty="0" err="1">
                <a:solidFill>
                  <a:schemeClr val="accent6"/>
                </a:solidFill>
                <a:latin typeface="Times"/>
                <a:cs typeface="Times"/>
              </a:rPr>
              <a:t>Robotics,vol</a:t>
            </a:r>
            <a:r>
              <a:rPr lang="en-US" sz="2800" dirty="0">
                <a:solidFill>
                  <a:schemeClr val="accent6"/>
                </a:solidFill>
                <a:latin typeface="Times"/>
                <a:cs typeface="Times"/>
              </a:rPr>
              <a:t>. 4, no. 3, p. 031007, Aug. 2012.</a:t>
            </a:r>
          </a:p>
          <a:p>
            <a:pPr algn="just"/>
            <a:endParaRPr lang="en-US" sz="1000" dirty="0">
              <a:solidFill>
                <a:schemeClr val="accent6"/>
              </a:solidFill>
              <a:latin typeface="Times"/>
              <a:cs typeface="Times"/>
            </a:endParaRPr>
          </a:p>
          <a:p>
            <a:pPr algn="just"/>
            <a:r>
              <a:rPr lang="en-US" sz="2800" dirty="0">
                <a:solidFill>
                  <a:schemeClr val="accent6"/>
                </a:solidFill>
                <a:latin typeface="Times"/>
                <a:cs typeface="Times"/>
              </a:rPr>
              <a:t>[3] P. </a:t>
            </a:r>
            <a:r>
              <a:rPr lang="en-US" sz="2800" dirty="0" err="1">
                <a:solidFill>
                  <a:schemeClr val="accent6"/>
                </a:solidFill>
                <a:latin typeface="Times"/>
                <a:cs typeface="Times"/>
              </a:rPr>
              <a:t>Nadan</a:t>
            </a:r>
            <a:r>
              <a:rPr lang="en-US" sz="2800" dirty="0">
                <a:solidFill>
                  <a:schemeClr val="accent6"/>
                </a:solidFill>
                <a:latin typeface="Times"/>
                <a:cs typeface="Times"/>
              </a:rPr>
              <a:t>, S. Backus, and A. M. Johnson, “LORIS: A Lightweight Free-Climbing Robot for Extreme Terrain Exploration,” ICRA, pp. 18480–18486, May 2024, </a:t>
            </a:r>
            <a:r>
              <a:rPr lang="en-US" sz="2800" dirty="0" err="1">
                <a:solidFill>
                  <a:schemeClr val="accent6"/>
                </a:solidFill>
                <a:latin typeface="Times"/>
                <a:cs typeface="Times"/>
              </a:rPr>
              <a:t>doi</a:t>
            </a:r>
            <a:r>
              <a:rPr lang="en-US" sz="2800" dirty="0">
                <a:solidFill>
                  <a:schemeClr val="accent6"/>
                </a:solidFill>
                <a:latin typeface="Times"/>
                <a:cs typeface="Times"/>
              </a:rPr>
              <a:t>: 10.1109/icra57147.2024.10611653.</a:t>
            </a:r>
          </a:p>
          <a:p>
            <a:pPr algn="just"/>
            <a:endParaRPr lang="en-US" sz="1000" dirty="0">
              <a:solidFill>
                <a:schemeClr val="accent6"/>
              </a:solidFill>
              <a:latin typeface="Times"/>
              <a:cs typeface="Times"/>
            </a:endParaRPr>
          </a:p>
          <a:p>
            <a:pPr algn="just"/>
            <a:r>
              <a:rPr lang="en-US" sz="2800" dirty="0">
                <a:solidFill>
                  <a:schemeClr val="accent6"/>
                </a:solidFill>
                <a:latin typeface="Times"/>
                <a:cs typeface="Times"/>
              </a:rPr>
              <a:t>[4] C. Freeman, A. N. Mahendran, and V. Vikas, “Environment-</a:t>
            </a:r>
            <a:r>
              <a:rPr lang="en-US" sz="2800" dirty="0" err="1">
                <a:solidFill>
                  <a:schemeClr val="accent6"/>
                </a:solidFill>
                <a:latin typeface="Times"/>
                <a:cs typeface="Times"/>
              </a:rPr>
              <a:t>centriclearning</a:t>
            </a:r>
            <a:r>
              <a:rPr lang="en-US" sz="2800" dirty="0">
                <a:solidFill>
                  <a:schemeClr val="accent6"/>
                </a:solidFill>
                <a:latin typeface="Times"/>
                <a:cs typeface="Times"/>
              </a:rPr>
              <a:t> approach for gait synthesis in terrestrial soft robots,” 2024.[Online]. Available: https://arxiv.org/abs/2402.03617</a:t>
            </a:r>
            <a:endParaRPr lang="en-US" sz="2800" dirty="0">
              <a:solidFill>
                <a:schemeClr val="bg1">
                  <a:lumMod val="50000"/>
                </a:schemeClr>
              </a:solidFill>
              <a:latin typeface="Times"/>
              <a:cs typeface="Times"/>
            </a:endParaRPr>
          </a:p>
        </p:txBody>
      </p:sp>
    </p:spTree>
    <p:extLst>
      <p:ext uri="{BB962C8B-B14F-4D97-AF65-F5344CB8AC3E}">
        <p14:creationId xmlns:p14="http://schemas.microsoft.com/office/powerpoint/2010/main" val="2726461640"/>
      </p:ext>
    </p:extLst>
  </p:cSld>
  <p:clrMapOvr>
    <a:masterClrMapping/>
  </p:clrMapOvr>
</p:sld>
</file>

<file path=ppt/theme/theme1.xml><?xml version="1.0" encoding="utf-8"?>
<a:theme xmlns:a="http://schemas.openxmlformats.org/drawingml/2006/main" name="UATheme">
  <a:themeElements>
    <a:clrScheme name="Custom 2">
      <a:dk1>
        <a:srgbClr val="A32638"/>
      </a:dk1>
      <a:lt1>
        <a:sysClr val="window" lastClr="FFFFFF"/>
      </a:lt1>
      <a:dk2>
        <a:srgbClr val="A32638"/>
      </a:dk2>
      <a:lt2>
        <a:srgbClr val="8C7D70"/>
      </a:lt2>
      <a:accent1>
        <a:srgbClr val="7D7061"/>
      </a:accent1>
      <a:accent2>
        <a:srgbClr val="A32638"/>
      </a:accent2>
      <a:accent3>
        <a:srgbClr val="6B5C4F"/>
      </a:accent3>
      <a:accent4>
        <a:srgbClr val="332B3D"/>
      </a:accent4>
      <a:accent5>
        <a:srgbClr val="7D7061"/>
      </a:accent5>
      <a:accent6>
        <a:srgbClr val="000000"/>
      </a:accent6>
      <a:hlink>
        <a:srgbClr val="0000FF"/>
      </a:hlink>
      <a:folHlink>
        <a:srgbClr val="80008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CA334A9BBB0647B3D517AC90920118" ma:contentTypeVersion="17" ma:contentTypeDescription="Create a new document." ma:contentTypeScope="" ma:versionID="6fd070484689cc40237aac181175cf38">
  <xsd:schema xmlns:xsd="http://www.w3.org/2001/XMLSchema" xmlns:xs="http://www.w3.org/2001/XMLSchema" xmlns:p="http://schemas.microsoft.com/office/2006/metadata/properties" xmlns:ns2="5ae712d7-ddcb-4b07-ab04-a17d92f3001d" xmlns:ns3="2f851e14-8e63-4033-bd0e-93d707650585" targetNamespace="http://schemas.microsoft.com/office/2006/metadata/properties" ma:root="true" ma:fieldsID="81ff35eed6de2f192716e6d0a772cce2" ns2:_="" ns3:_="">
    <xsd:import namespace="5ae712d7-ddcb-4b07-ab04-a17d92f3001d"/>
    <xsd:import namespace="2f851e14-8e63-4033-bd0e-93d70765058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e712d7-ddcb-4b07-ab04-a17d92f300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cab473c-064c-4c61-8ef3-0c94a3d355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851e14-8e63-4033-bd0e-93d7076505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70865bb-d3ee-4f02-8712-bca1a455b11a}" ma:internalName="TaxCatchAll" ma:showField="CatchAllData" ma:web="2f851e14-8e63-4033-bd0e-93d70765058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f851e14-8e63-4033-bd0e-93d707650585" xsi:nil="true"/>
    <lcf76f155ced4ddcb4097134ff3c332f xmlns="5ae712d7-ddcb-4b07-ab04-a17d92f3001d">
      <Terms xmlns="http://schemas.microsoft.com/office/infopath/2007/PartnerControls"/>
    </lcf76f155ced4ddcb4097134ff3c332f>
    <SharedWithUsers xmlns="2f851e14-8e63-4033-bd0e-93d707650585">
      <UserInfo>
        <DisplayName>Alex Nail</DisplayName>
        <AccountId>30</AccountId>
        <AccountType/>
      </UserInfo>
    </SharedWithUsers>
  </documentManagement>
</p:properties>
</file>

<file path=customXml/itemProps1.xml><?xml version="1.0" encoding="utf-8"?>
<ds:datastoreItem xmlns:ds="http://schemas.openxmlformats.org/officeDocument/2006/customXml" ds:itemID="{7F89E9A6-77C0-4C2B-807D-E8616337ED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e712d7-ddcb-4b07-ab04-a17d92f3001d"/>
    <ds:schemaRef ds:uri="2f851e14-8e63-4033-bd0e-93d7076505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1815CC-436F-4A63-9BAE-7B03A7960147}">
  <ds:schemaRefs>
    <ds:schemaRef ds:uri="http://schemas.microsoft.com/sharepoint/v3/contenttype/forms"/>
  </ds:schemaRefs>
</ds:datastoreItem>
</file>

<file path=customXml/itemProps3.xml><?xml version="1.0" encoding="utf-8"?>
<ds:datastoreItem xmlns:ds="http://schemas.openxmlformats.org/officeDocument/2006/customXml" ds:itemID="{204024D9-4B0E-4DB6-8AD2-581E3E804671}">
  <ds:schemaRefs>
    <ds:schemaRef ds:uri="http://purl.org/dc/elements/1.1/"/>
    <ds:schemaRef ds:uri="5ae712d7-ddcb-4b07-ab04-a17d92f3001d"/>
    <ds:schemaRef ds:uri="http://schemas.microsoft.com/office/2006/metadata/properties"/>
    <ds:schemaRef ds:uri="http://schemas.microsoft.com/office/2006/documentManagement/types"/>
    <ds:schemaRef ds:uri="http://purl.org/dc/terms/"/>
    <ds:schemaRef ds:uri="2f851e14-8e63-4033-bd0e-93d707650585"/>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UATheme.thmx</Template>
  <TotalTime>12028</TotalTime>
  <Words>2610</Words>
  <Application>Microsoft Office PowerPoint</Application>
  <PresentationFormat>Custom</PresentationFormat>
  <Paragraphs>149</Paragraphs>
  <Slides>3</Slides>
  <Notes>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Arial</vt:lpstr>
      <vt:lpstr>Calibri</vt:lpstr>
      <vt:lpstr>Cambria Math</vt:lpstr>
      <vt:lpstr>Corbel</vt:lpstr>
      <vt:lpstr>Times</vt:lpstr>
      <vt:lpstr>Times New Roman</vt:lpstr>
      <vt:lpstr>Verdana</vt:lpstr>
      <vt:lpstr>UATheme</vt:lpstr>
      <vt:lpstr>PowerPoint Presentation</vt:lpstr>
      <vt:lpstr>PowerPoint Presentation</vt:lpstr>
      <vt:lpstr>PowerPoint Presentation</vt:lpstr>
    </vt:vector>
  </TitlesOfParts>
  <Company>University Libraries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Sanford Media Center</dc:creator>
  <cp:lastModifiedBy>Lauren Ervin</cp:lastModifiedBy>
  <cp:revision>771</cp:revision>
  <cp:lastPrinted>2023-08-14T16:11:43Z</cp:lastPrinted>
  <dcterms:created xsi:type="dcterms:W3CDTF">2013-11-01T13:54:30Z</dcterms:created>
  <dcterms:modified xsi:type="dcterms:W3CDTF">2025-02-26T17:39:43Z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0x0101003CCA334A9BBB0647B3D517AC90920118</vt:lpwstr>
  </property>
</Properties>
</file>